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notesSlides/notesSlide29.xml" ContentType="application/vnd.openxmlformats-officedocument.presentationml.notesSlid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Override PartName="/ppt/notesSlides/notesSlide27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notesSlides/notesSlide16.xml" ContentType="application/vnd.openxmlformats-officedocument.presentationml.notesSlide+xml"/>
  <Override PartName="/ppt/notesSlides/notesSlide25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notesSlides/notesSlide17.xml" ContentType="application/vnd.openxmlformats-officedocument.presentationml.notesSlide+xml"/>
  <Override PartName="/ppt/notesSlides/notesSlide28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6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3"/>
  </p:notesMasterIdLst>
  <p:sldIdLst>
    <p:sldId id="256" r:id="rId2"/>
    <p:sldId id="280" r:id="rId3"/>
    <p:sldId id="257" r:id="rId4"/>
    <p:sldId id="281" r:id="rId5"/>
    <p:sldId id="296" r:id="rId6"/>
    <p:sldId id="282" r:id="rId7"/>
    <p:sldId id="295" r:id="rId8"/>
    <p:sldId id="283" r:id="rId9"/>
    <p:sldId id="297" r:id="rId10"/>
    <p:sldId id="284" r:id="rId11"/>
    <p:sldId id="298" r:id="rId12"/>
    <p:sldId id="285" r:id="rId13"/>
    <p:sldId id="302" r:id="rId14"/>
    <p:sldId id="286" r:id="rId15"/>
    <p:sldId id="303" r:id="rId16"/>
    <p:sldId id="287" r:id="rId17"/>
    <p:sldId id="304" r:id="rId18"/>
    <p:sldId id="288" r:id="rId19"/>
    <p:sldId id="306" r:id="rId20"/>
    <p:sldId id="289" r:id="rId21"/>
    <p:sldId id="307" r:id="rId22"/>
    <p:sldId id="290" r:id="rId23"/>
    <p:sldId id="308" r:id="rId24"/>
    <p:sldId id="291" r:id="rId25"/>
    <p:sldId id="310" r:id="rId26"/>
    <p:sldId id="292" r:id="rId27"/>
    <p:sldId id="311" r:id="rId28"/>
    <p:sldId id="293" r:id="rId29"/>
    <p:sldId id="312" r:id="rId30"/>
    <p:sldId id="294" r:id="rId31"/>
    <p:sldId id="313" r:id="rId32"/>
  </p:sldIdLst>
  <p:sldSz cx="9144000" cy="6858000" type="screen4x3"/>
  <p:notesSz cx="6858000" cy="91440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D4D4D"/>
    <a:srgbClr val="B92D14"/>
    <a:srgbClr val="35759D"/>
    <a:srgbClr val="35B19D"/>
    <a:srgbClr val="000000"/>
    <a:srgbClr val="777777"/>
    <a:srgbClr val="969696"/>
    <a:srgbClr val="292929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ED083AE6-46FA-4A59-8FB0-9F97EB10719F}" styleName="Light Style 3 - Accent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547" autoAdjust="0"/>
    <p:restoredTop sz="95573" autoAdjust="0"/>
  </p:normalViewPr>
  <p:slideViewPr>
    <p:cSldViewPr>
      <p:cViewPr varScale="1">
        <p:scale>
          <a:sx n="105" d="100"/>
          <a:sy n="105" d="100"/>
        </p:scale>
        <p:origin x="-684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xmlns="" val="1"/>
            </a:ext>
          </a:extLst>
        </p:spPr>
      </p:sp>
      <p:sp>
        <p:nvSpPr>
          <p:cNvPr id="819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819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03CDD1CB-CBB1-4BA6-AB18-54059D9FDBEE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98993083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DA674E00-712C-41AA-9CCF-2376335B5D4B}" type="slidenum">
              <a:rPr lang="en-US" sz="1200"/>
              <a:pPr eaLnBrk="1" hangingPunct="1"/>
              <a:t>1</a:t>
            </a:fld>
            <a:endParaRPr lang="en-US" sz="1200"/>
          </a:p>
        </p:txBody>
      </p:sp>
      <p:sp>
        <p:nvSpPr>
          <p:cNvPr id="61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ru-RU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1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pt-BR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F9412D8F-0C6F-4172-863F-EDFE9E34BB92}" type="slidenum">
              <a:rPr lang="en-US" sz="1200"/>
              <a:pPr eaLnBrk="1" hangingPunct="1"/>
              <a:t>11</a:t>
            </a:fld>
            <a:endParaRPr lang="en-US" sz="120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ru-RU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8675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pt-BR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F9412D8F-0C6F-4172-863F-EDFE9E34BB92}" type="slidenum">
              <a:rPr lang="en-US" sz="1200"/>
              <a:pPr eaLnBrk="1" hangingPunct="1"/>
              <a:t>13</a:t>
            </a:fld>
            <a:endParaRPr lang="en-US" sz="120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ru-RU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699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pt-BR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F9412D8F-0C6F-4172-863F-EDFE9E34BB92}" type="slidenum">
              <a:rPr lang="en-US" sz="1200"/>
              <a:pPr eaLnBrk="1" hangingPunct="1"/>
              <a:t>15</a:t>
            </a:fld>
            <a:endParaRPr lang="en-US" sz="120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ru-RU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23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pt-BR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F9412D8F-0C6F-4172-863F-EDFE9E34BB92}" type="slidenum">
              <a:rPr lang="en-US" sz="1200"/>
              <a:pPr eaLnBrk="1" hangingPunct="1"/>
              <a:t>17</a:t>
            </a:fld>
            <a:endParaRPr lang="en-US" sz="120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ru-RU" smtClean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7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pt-BR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F9412D8F-0C6F-4172-863F-EDFE9E34BB92}" type="slidenum">
              <a:rPr lang="en-US" sz="1200"/>
              <a:pPr eaLnBrk="1" hangingPunct="1"/>
              <a:t>19</a:t>
            </a:fld>
            <a:endParaRPr lang="en-US" sz="120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ru-RU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5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pt-BR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2771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pt-BR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F9412D8F-0C6F-4172-863F-EDFE9E34BB92}" type="slidenum">
              <a:rPr lang="en-US" sz="1200"/>
              <a:pPr eaLnBrk="1" hangingPunct="1"/>
              <a:t>21</a:t>
            </a:fld>
            <a:endParaRPr lang="en-US" sz="120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ru-RU" smtClean="0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3795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pt-BR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F9412D8F-0C6F-4172-863F-EDFE9E34BB92}" type="slidenum">
              <a:rPr lang="en-US" sz="1200"/>
              <a:pPr eaLnBrk="1" hangingPunct="1"/>
              <a:t>23</a:t>
            </a:fld>
            <a:endParaRPr lang="en-US" sz="120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ru-RU" smtClean="0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19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pt-BR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F9412D8F-0C6F-4172-863F-EDFE9E34BB92}" type="slidenum">
              <a:rPr lang="en-US" sz="1200"/>
              <a:pPr eaLnBrk="1" hangingPunct="1"/>
              <a:t>25</a:t>
            </a:fld>
            <a:endParaRPr lang="en-US" sz="120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ru-RU" smtClean="0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843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pt-BR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F9412D8F-0C6F-4172-863F-EDFE9E34BB92}" type="slidenum">
              <a:rPr lang="en-US" sz="1200"/>
              <a:pPr eaLnBrk="1" hangingPunct="1"/>
              <a:t>27</a:t>
            </a:fld>
            <a:endParaRPr lang="en-US" sz="120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ru-RU" smtClean="0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6867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pt-BR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F9412D8F-0C6F-4172-863F-EDFE9E34BB92}" type="slidenum">
              <a:rPr lang="en-US" sz="1200"/>
              <a:pPr eaLnBrk="1" hangingPunct="1"/>
              <a:t>29</a:t>
            </a:fld>
            <a:endParaRPr lang="en-US" sz="120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ru-RU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F9412D8F-0C6F-4172-863F-EDFE9E34BB92}" type="slidenum">
              <a:rPr lang="en-US" sz="1200"/>
              <a:pPr eaLnBrk="1" hangingPunct="1"/>
              <a:t>3</a:t>
            </a:fld>
            <a:endParaRPr lang="en-US" sz="120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ru-RU" smtClean="0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7891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pt-BR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F9412D8F-0C6F-4172-863F-EDFE9E34BB92}" type="slidenum">
              <a:rPr lang="en-US" sz="1200"/>
              <a:pPr eaLnBrk="1" hangingPunct="1"/>
              <a:t>31</a:t>
            </a:fld>
            <a:endParaRPr lang="en-US" sz="120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ru-RU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9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pt-BR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F9412D8F-0C6F-4172-863F-EDFE9E34BB92}" type="slidenum">
              <a:rPr lang="en-US" sz="1200"/>
              <a:pPr eaLnBrk="1" hangingPunct="1"/>
              <a:t>5</a:t>
            </a:fld>
            <a:endParaRPr lang="en-US" sz="120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ru-RU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3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pt-BR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F9412D8F-0C6F-4172-863F-EDFE9E34BB92}" type="slidenum">
              <a:rPr lang="en-US" sz="1200"/>
              <a:pPr eaLnBrk="1" hangingPunct="1"/>
              <a:t>7</a:t>
            </a:fld>
            <a:endParaRPr lang="en-US" sz="120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ru-RU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627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pt-BR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F9412D8F-0C6F-4172-863F-EDFE9E34BB92}" type="slidenum">
              <a:rPr lang="en-US" sz="1200"/>
              <a:pPr eaLnBrk="1" hangingPunct="1"/>
              <a:t>9</a:t>
            </a:fld>
            <a:endParaRPr lang="en-US" sz="120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ru-RU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90600" y="5334000"/>
            <a:ext cx="7772400" cy="704850"/>
          </a:xfrm>
          <a:extLst>
            <a:ext uri="{AF507438-7753-43E0-B8FC-AC1667EBCBE1}">
              <a14:hiddenEffects xmlns:a14="http://schemas.microsoft.com/office/drawing/2010/main" xmlns="">
                <a:effectLst>
                  <a:outerShdw dist="17961" dir="2700000" algn="ctr" rotWithShape="0">
                    <a:schemeClr val="tx1"/>
                  </a:outerShdw>
                </a:effectLst>
              </a14:hiddenEffects>
            </a:ext>
          </a:extLst>
        </p:spPr>
        <p:txBody>
          <a:bodyPr/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990600" y="5867400"/>
            <a:ext cx="7772400" cy="533400"/>
          </a:xfrm>
          <a:extLst>
            <a:ext uri="{AF507438-7753-43E0-B8FC-AC1667EBCBE1}">
              <a14:hiddenEffects xmlns:a14="http://schemas.microsoft.com/office/drawing/2010/main" xmlns="">
                <a:effectLst>
                  <a:outerShdw dist="17961" dir="2700000" algn="ctr" rotWithShape="0">
                    <a:schemeClr val="tx1"/>
                  </a:outerShdw>
                </a:effectLst>
              </a14:hiddenEffects>
            </a:ext>
          </a:extLst>
        </p:spPr>
        <p:txBody>
          <a:bodyPr/>
          <a:lstStyle>
            <a:lvl1pPr marL="0" indent="0" algn="r">
              <a:buFontTx/>
              <a:buNone/>
              <a:defRPr sz="24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xmlns="" val="32252272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7070524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00800" y="1417638"/>
            <a:ext cx="1828800" cy="52117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1417638"/>
            <a:ext cx="5334000" cy="52117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10187093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Layout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85800" y="463550"/>
            <a:ext cx="7770813" cy="1433513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idx="10"/>
          </p:nvPr>
        </p:nvSpPr>
        <p:spPr>
          <a:xfrm>
            <a:off x="685800" y="6248400"/>
            <a:ext cx="1903413" cy="458788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idx="11"/>
          </p:nvPr>
        </p:nvSpPr>
        <p:spPr>
          <a:xfrm>
            <a:off x="3124200" y="6248400"/>
            <a:ext cx="2894013" cy="458788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2"/>
          </p:nvPr>
        </p:nvSpPr>
        <p:spPr>
          <a:xfrm>
            <a:off x="6553200" y="6248400"/>
            <a:ext cx="1903413" cy="458788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5F5FC7-8FED-43C1-B321-A7C6708A78C3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68883029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ítulo e tabe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85800" y="463550"/>
            <a:ext cx="7770813" cy="1433513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abela 2"/>
          <p:cNvSpPr>
            <a:spLocks noGrp="1"/>
          </p:cNvSpPr>
          <p:nvPr>
            <p:ph type="tbl" idx="1"/>
          </p:nvPr>
        </p:nvSpPr>
        <p:spPr>
          <a:xfrm>
            <a:off x="685800" y="1981200"/>
            <a:ext cx="7770813" cy="4233863"/>
          </a:xfrm>
        </p:spPr>
        <p:txBody>
          <a:bodyPr/>
          <a:lstStyle/>
          <a:p>
            <a:pPr lvl="0"/>
            <a:endParaRPr lang="pt-BR" noProof="0" smtClean="0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xfrm>
            <a:off x="685800" y="6248400"/>
            <a:ext cx="1903413" cy="458788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xfrm>
            <a:off x="3124200" y="6248400"/>
            <a:ext cx="2894013" cy="458788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xfrm>
            <a:off x="6553200" y="6248400"/>
            <a:ext cx="1903413" cy="458788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0C8D1F-66B3-4AFD-9D1B-92E7037E2DE9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2705180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826360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xmlns="" val="35013876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2438400"/>
            <a:ext cx="3581400" cy="4191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438400"/>
            <a:ext cx="3581400" cy="4191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5967554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8511751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5497319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24089080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xmlns="" val="11370505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xmlns="" val="26949909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5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1417638"/>
            <a:ext cx="7315200" cy="715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2438400"/>
            <a:ext cx="7315200" cy="419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icrosoft Sans Serif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icrosoft Sans Serif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icrosoft Sans Serif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icrosoft Sans Serif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icrosoft Sans Serif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icrosoft Sans Serif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icrosoft Sans Serif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icrosoft Sans Serif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3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3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3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5"/>
          <p:cNvSpPr>
            <a:spLocks noGrp="1" noChangeArrowheads="1"/>
          </p:cNvSpPr>
          <p:nvPr>
            <p:ph type="ctrTitle"/>
          </p:nvPr>
        </p:nvSpPr>
        <p:spPr>
          <a:xfrm>
            <a:off x="2843808" y="116632"/>
            <a:ext cx="5796136" cy="2376264"/>
          </a:xfrm>
          <a:extLst>
            <a:ext uri="{AF507438-7753-43E0-B8FC-AC1667EBCBE1}">
              <a14:hiddenEffects xmlns:a14="http://schemas.microsoft.com/office/drawing/2010/main" xmlns="">
                <a:effectLst>
                  <a:outerShdw dist="1796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/>
          <a:lstStyle/>
          <a:p>
            <a:pPr algn="ctr"/>
            <a:r>
              <a:rPr lang="pt-BR" sz="4000" b="1" dirty="0">
                <a:solidFill>
                  <a:srgbClr val="002060"/>
                </a:solidFill>
              </a:rPr>
              <a:t>DIVERSIDADE SEXUAL NA ESCOLA: VAMOS FALAR </a:t>
            </a:r>
            <a:r>
              <a:rPr lang="pt-BR" sz="4000" b="1" dirty="0" smtClean="0">
                <a:solidFill>
                  <a:srgbClr val="002060"/>
                </a:solidFill>
              </a:rPr>
              <a:t>SOBRE ISSO</a:t>
            </a:r>
            <a:endParaRPr lang="ru-RU" sz="4000" b="1" dirty="0" smtClean="0">
              <a:solidFill>
                <a:srgbClr val="002060"/>
              </a:solidFill>
            </a:endParaRPr>
          </a:p>
        </p:txBody>
      </p:sp>
      <p:sp>
        <p:nvSpPr>
          <p:cNvPr id="2051" name="Rectangle 8"/>
          <p:cNvSpPr>
            <a:spLocks noGrp="1" noChangeArrowheads="1"/>
          </p:cNvSpPr>
          <p:nvPr>
            <p:ph type="subTitle" idx="1"/>
          </p:nvPr>
        </p:nvSpPr>
        <p:spPr>
          <a:xfrm>
            <a:off x="4716016" y="5229200"/>
            <a:ext cx="3600400" cy="1080120"/>
          </a:xfrm>
          <a:extLst>
            <a:ext uri="{AF507438-7753-43E0-B8FC-AC1667EBCBE1}">
              <a14:hiddenEffects xmlns:a14="http://schemas.microsoft.com/office/drawing/2010/main" xmlns="">
                <a:effectLst>
                  <a:outerShdw dist="1796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/>
          <a:lstStyle/>
          <a:p>
            <a:pPr algn="ctr" eaLnBrk="1" hangingPunct="1"/>
            <a:r>
              <a:rPr lang="en-US" dirty="0" smtClean="0">
                <a:solidFill>
                  <a:srgbClr val="002060"/>
                </a:solidFill>
              </a:rPr>
              <a:t>Carolina </a:t>
            </a:r>
            <a:r>
              <a:rPr lang="en-US" dirty="0" err="1" smtClean="0">
                <a:solidFill>
                  <a:srgbClr val="002060"/>
                </a:solidFill>
              </a:rPr>
              <a:t>Freire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</a:p>
          <a:p>
            <a:pPr algn="ctr" eaLnBrk="1" hangingPunct="1"/>
            <a:r>
              <a:rPr lang="en-US" i="1" dirty="0" err="1" smtClean="0">
                <a:solidFill>
                  <a:srgbClr val="002060"/>
                </a:solidFill>
              </a:rPr>
              <a:t>Psicóloga</a:t>
            </a:r>
            <a:endParaRPr lang="ru-RU" i="1" dirty="0" smtClean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1"/>
          <p:cNvSpPr>
            <a:spLocks noChangeArrowheads="1"/>
          </p:cNvSpPr>
          <p:nvPr/>
        </p:nvSpPr>
        <p:spPr bwMode="auto">
          <a:xfrm>
            <a:off x="1295400" y="0"/>
            <a:ext cx="7848600" cy="6858000"/>
          </a:xfrm>
          <a:prstGeom prst="rect">
            <a:avLst/>
          </a:prstGeom>
          <a:gradFill rotWithShape="0">
            <a:gsLst>
              <a:gs pos="0">
                <a:srgbClr val="DBDBDB"/>
              </a:gs>
              <a:gs pos="100000">
                <a:srgbClr val="B2B2B2"/>
              </a:gs>
            </a:gsLst>
            <a:lin ang="108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pt-BR"/>
          </a:p>
        </p:txBody>
      </p:sp>
      <p:sp>
        <p:nvSpPr>
          <p:cNvPr id="7171" name="Rectangle 2"/>
          <p:cNvSpPr>
            <a:spLocks noChangeArrowheads="1"/>
          </p:cNvSpPr>
          <p:nvPr/>
        </p:nvSpPr>
        <p:spPr bwMode="auto">
          <a:xfrm>
            <a:off x="0" y="1219200"/>
            <a:ext cx="1295400" cy="5638800"/>
          </a:xfrm>
          <a:prstGeom prst="rect">
            <a:avLst/>
          </a:prstGeom>
          <a:solidFill>
            <a:srgbClr val="B2B2B2"/>
          </a:solidFill>
          <a:ln w="9360">
            <a:solidFill>
              <a:srgbClr val="B2B2B2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pt-BR"/>
          </a:p>
        </p:txBody>
      </p:sp>
      <p:sp>
        <p:nvSpPr>
          <p:cNvPr id="8195" name="Rectangle 3"/>
          <p:cNvSpPr>
            <a:spLocks noChangeArrowheads="1"/>
          </p:cNvSpPr>
          <p:nvPr/>
        </p:nvSpPr>
        <p:spPr bwMode="auto">
          <a:xfrm>
            <a:off x="1295400" y="1219200"/>
            <a:ext cx="7848600" cy="5638800"/>
          </a:xfrm>
          <a:prstGeom prst="rect">
            <a:avLst/>
          </a:prstGeom>
          <a:solidFill>
            <a:srgbClr val="FF5900"/>
          </a:solidFill>
          <a:ln w="9360">
            <a:solidFill>
              <a:srgbClr val="FF7D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pt-BR"/>
          </a:p>
        </p:txBody>
      </p:sp>
      <p:sp>
        <p:nvSpPr>
          <p:cNvPr id="7173" name="Rectangle 4"/>
          <p:cNvSpPr>
            <a:spLocks noGrp="1" noChangeArrowheads="1"/>
          </p:cNvSpPr>
          <p:nvPr>
            <p:ph type="title"/>
          </p:nvPr>
        </p:nvSpPr>
        <p:spPr>
          <a:xfrm>
            <a:off x="1371600" y="76200"/>
            <a:ext cx="7620000" cy="1219200"/>
          </a:xfrm>
        </p:spPr>
        <p:txBody>
          <a:bodyPr/>
          <a:lstStyle/>
          <a:p>
            <a:pPr algn="l" eaLnBrk="1" hangingPunct="1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t-BR" sz="3600" b="1" dirty="0" smtClean="0">
                <a:latin typeface="Verdana" pitchFamily="34" charset="0"/>
              </a:rPr>
              <a:t>Orientação do desejo sexual</a:t>
            </a:r>
          </a:p>
        </p:txBody>
      </p:sp>
      <p:sp>
        <p:nvSpPr>
          <p:cNvPr id="8197" name="Rectangle 5"/>
          <p:cNvSpPr>
            <a:spLocks noGrp="1" noChangeArrowheads="1"/>
          </p:cNvSpPr>
          <p:nvPr>
            <p:ph type="subTitle" idx="4294967295"/>
          </p:nvPr>
        </p:nvSpPr>
        <p:spPr>
          <a:xfrm>
            <a:off x="1371600" y="1676400"/>
            <a:ext cx="7696200" cy="4724400"/>
          </a:xfrm>
        </p:spPr>
        <p:txBody>
          <a:bodyPr/>
          <a:lstStyle/>
          <a:p>
            <a:pPr marL="0" indent="0" algn="ctr" eaLnBrk="1" hangingPunct="1">
              <a:spcBef>
                <a:spcPts val="700"/>
              </a:spcBef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pt-BR" sz="2800" dirty="0" smtClean="0">
              <a:solidFill>
                <a:srgbClr val="FFFFFF"/>
              </a:solidFill>
              <a:latin typeface="Verdana" pitchFamily="34" charset="0"/>
            </a:endParaRPr>
          </a:p>
          <a:p>
            <a:pPr marL="0" indent="0" algn="ctr" eaLnBrk="1" hangingPunct="1">
              <a:spcBef>
                <a:spcPts val="900"/>
              </a:spcBef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t-BR" sz="3600" b="1" dirty="0" smtClean="0">
                <a:solidFill>
                  <a:srgbClr val="FFFFFF"/>
                </a:solidFill>
                <a:latin typeface="Verdana" pitchFamily="34" charset="0"/>
              </a:rPr>
              <a:t>Quem nos atrai eroticamente</a:t>
            </a:r>
          </a:p>
          <a:p>
            <a:pPr marL="0" indent="0" algn="ctr" eaLnBrk="1" hangingPunct="1">
              <a:spcBef>
                <a:spcPts val="700"/>
              </a:spcBef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t-BR" sz="2800" dirty="0" smtClean="0">
                <a:solidFill>
                  <a:srgbClr val="FFFFFF"/>
                </a:solidFill>
                <a:latin typeface="Verdana" pitchFamily="34" charset="0"/>
              </a:rPr>
              <a:t>(afetiva e/ou sexualmente)</a:t>
            </a:r>
          </a:p>
          <a:p>
            <a:pPr marL="0" indent="0" algn="ctr" eaLnBrk="1" hangingPunct="1">
              <a:spcBef>
                <a:spcPts val="700"/>
              </a:spcBef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pt-BR" sz="2800" dirty="0" smtClean="0">
              <a:solidFill>
                <a:srgbClr val="FFFFFF"/>
              </a:solidFill>
              <a:latin typeface="Verdana" pitchFamily="34" charset="0"/>
            </a:endParaRPr>
          </a:p>
          <a:p>
            <a:pPr marL="0" indent="0" algn="ctr" eaLnBrk="1" hangingPunct="1">
              <a:spcBef>
                <a:spcPts val="900"/>
              </a:spcBef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t-BR" sz="3600" b="1" dirty="0" smtClean="0">
                <a:solidFill>
                  <a:srgbClr val="FFFFFF"/>
                </a:solidFill>
                <a:latin typeface="Verdana" pitchFamily="34" charset="0"/>
              </a:rPr>
              <a:t>Não é opção</a:t>
            </a:r>
          </a:p>
          <a:p>
            <a:pPr marL="0" indent="0" algn="ctr" eaLnBrk="1" hangingPunct="1">
              <a:spcBef>
                <a:spcPts val="700"/>
              </a:spcBef>
              <a:buClr>
                <a:srgbClr val="FFFFFF"/>
              </a:buClr>
              <a:buFont typeface="Verdana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t-BR" sz="2800" dirty="0" smtClean="0">
                <a:solidFill>
                  <a:srgbClr val="FFFFFF"/>
                </a:solidFill>
                <a:latin typeface="Verdana" pitchFamily="34" charset="0"/>
              </a:rPr>
              <a:t>desejo é espontâneo, </a:t>
            </a:r>
          </a:p>
          <a:p>
            <a:pPr marL="0" indent="0" algn="ctr" eaLnBrk="1" hangingPunct="1">
              <a:spcBef>
                <a:spcPts val="700"/>
              </a:spcBef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t-BR" sz="2800" dirty="0" smtClean="0">
                <a:solidFill>
                  <a:srgbClr val="FFFFFF"/>
                </a:solidFill>
                <a:latin typeface="Verdana" pitchFamily="34" charset="0"/>
              </a:rPr>
              <a:t>não é influenciável</a:t>
            </a:r>
          </a:p>
          <a:p>
            <a:pPr marL="0" indent="0" algn="ctr" eaLnBrk="1" hangingPunct="1">
              <a:spcBef>
                <a:spcPts val="700"/>
              </a:spcBef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pt-BR" sz="2800" dirty="0" smtClean="0">
              <a:solidFill>
                <a:srgbClr val="FFFFFF"/>
              </a:solidFill>
              <a:latin typeface="Verdana" pitchFamily="34" charset="0"/>
            </a:endParaRPr>
          </a:p>
        </p:txBody>
      </p:sp>
      <p:sp>
        <p:nvSpPr>
          <p:cNvPr id="7175" name="Rectangle 6"/>
          <p:cNvSpPr>
            <a:spLocks noChangeArrowheads="1"/>
          </p:cNvSpPr>
          <p:nvPr/>
        </p:nvSpPr>
        <p:spPr bwMode="auto">
          <a:xfrm>
            <a:off x="0" y="0"/>
            <a:ext cx="1295400" cy="1219200"/>
          </a:xfrm>
          <a:prstGeom prst="rect">
            <a:avLst/>
          </a:prstGeom>
          <a:solidFill>
            <a:srgbClr val="FFFFFF"/>
          </a:solidFill>
          <a:ln w="9360">
            <a:solidFill>
              <a:srgbClr val="FFFF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pt-BR"/>
          </a:p>
        </p:txBody>
      </p:sp>
      <p:pic>
        <p:nvPicPr>
          <p:cNvPr id="7176" name="Picture 7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sp>
        <p:nvSpPr>
          <p:cNvPr id="7177" name="Text Box 8"/>
          <p:cNvSpPr txBox="1">
            <a:spLocks noChangeArrowheads="1"/>
          </p:cNvSpPr>
          <p:nvPr/>
        </p:nvSpPr>
        <p:spPr bwMode="auto">
          <a:xfrm>
            <a:off x="0" y="838200"/>
            <a:ext cx="1219200" cy="361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>
            <a:spAutoFit/>
          </a:bodyPr>
          <a:lstStyle>
            <a:lvl1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cs typeface="Arial Unicode MS" charset="0"/>
              </a:defRPr>
            </a:lvl1pPr>
            <a:lvl2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cs typeface="Arial Unicode MS" charset="0"/>
              </a:defRPr>
            </a:lvl2pPr>
            <a:lvl3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cs typeface="Arial Unicode MS" charset="0"/>
              </a:defRPr>
            </a:lvl3pPr>
            <a:lvl4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cs typeface="Arial Unicode MS" charset="0"/>
              </a:defRPr>
            </a:lvl4pPr>
            <a:lvl5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cs typeface="Arial Unicode MS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cs typeface="Arial Unicode MS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cs typeface="Arial Unicode MS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cs typeface="Arial Unicode MS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cs typeface="Arial Unicode MS" charset="0"/>
              </a:defRPr>
            </a:lvl9pPr>
          </a:lstStyle>
          <a:p>
            <a:pPr algn="ctr" eaLnBrk="1" hangingPunct="1">
              <a:lnSpc>
                <a:spcPct val="80000"/>
              </a:lnSpc>
              <a:buClrTx/>
              <a:buFontTx/>
              <a:buNone/>
            </a:pPr>
            <a:r>
              <a:rPr lang="en-US" sz="1100">
                <a:solidFill>
                  <a:srgbClr val="9E0000"/>
                </a:solidFill>
                <a:latin typeface="Arial" charset="0"/>
              </a:rPr>
              <a:t>Sexualidade</a:t>
            </a:r>
          </a:p>
          <a:p>
            <a:pPr algn="ctr" eaLnBrk="1" hangingPunct="1">
              <a:lnSpc>
                <a:spcPct val="80000"/>
              </a:lnSpc>
              <a:buClrTx/>
              <a:buFontTx/>
              <a:buNone/>
            </a:pPr>
            <a:r>
              <a:rPr lang="en-US" sz="1100">
                <a:solidFill>
                  <a:srgbClr val="9E0000"/>
                </a:solidFill>
                <a:latin typeface="Arial" charset="0"/>
              </a:rPr>
              <a:t>Consultoria</a:t>
            </a:r>
          </a:p>
        </p:txBody>
      </p:sp>
    </p:spTree>
    <p:extLst>
      <p:ext uri="{BB962C8B-B14F-4D97-AF65-F5344CB8AC3E}">
        <p14:creationId xmlns:p14="http://schemas.microsoft.com/office/powerpoint/2010/main" xmlns="" val="1472953657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1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w/2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1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819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w/2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819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819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w/2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819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819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w/2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819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819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w/2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819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30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819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w/2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819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5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4"/>
          <p:cNvSpPr>
            <a:spLocks noGrp="1" noChangeArrowheads="1"/>
          </p:cNvSpPr>
          <p:nvPr>
            <p:ph type="title"/>
          </p:nvPr>
        </p:nvSpPr>
        <p:spPr>
          <a:xfrm>
            <a:off x="1066800" y="908720"/>
            <a:ext cx="7315200" cy="920080"/>
          </a:xfrm>
          <a:extLst>
            <a:ext uri="{AF507438-7753-43E0-B8FC-AC1667EBCBE1}">
              <a14:hiddenEffects xmlns:a14="http://schemas.microsoft.com/office/drawing/2010/main" xmlns="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/>
          <a:lstStyle/>
          <a:p>
            <a:pPr algn="ctr"/>
            <a:r>
              <a:rPr lang="pt-BR" b="1" dirty="0" smtClean="0">
                <a:solidFill>
                  <a:srgbClr val="4D4D4D"/>
                </a:solidFill>
              </a:rPr>
              <a:t>Orientação do desejo sexual</a:t>
            </a:r>
            <a:endParaRPr lang="ru-RU" b="1" dirty="0" smtClean="0">
              <a:solidFill>
                <a:srgbClr val="4D4D4D"/>
              </a:solidFill>
            </a:endParaRPr>
          </a:p>
        </p:txBody>
      </p:sp>
      <p:sp>
        <p:nvSpPr>
          <p:cNvPr id="3075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1066800" y="1981200"/>
            <a:ext cx="7315200" cy="4191000"/>
          </a:xfrm>
        </p:spPr>
        <p:txBody>
          <a:bodyPr/>
          <a:lstStyle/>
          <a:p>
            <a:pPr marL="0" indent="0" algn="ctr">
              <a:lnSpc>
                <a:spcPct val="80000"/>
              </a:lnSpc>
              <a:buNone/>
            </a:pPr>
            <a:endParaRPr lang="pt-BR" altLang="ko-KR" b="1" dirty="0" smtClean="0">
              <a:solidFill>
                <a:srgbClr val="777777"/>
              </a:solidFill>
              <a:latin typeface="Verdana" pitchFamily="34" charset="0"/>
              <a:ea typeface="굴림" charset="-127"/>
            </a:endParaRPr>
          </a:p>
          <a:p>
            <a:pPr marL="0" indent="0" algn="ctr">
              <a:lnSpc>
                <a:spcPct val="80000"/>
              </a:lnSpc>
              <a:buNone/>
            </a:pPr>
            <a:r>
              <a:rPr lang="pt-BR" altLang="ko-KR" b="1" dirty="0" smtClean="0">
                <a:solidFill>
                  <a:srgbClr val="777777"/>
                </a:solidFill>
                <a:latin typeface="Verdana" pitchFamily="34" charset="0"/>
                <a:ea typeface="굴림" charset="-127"/>
              </a:rPr>
              <a:t>Quem nos atrai eroticamente</a:t>
            </a:r>
          </a:p>
          <a:p>
            <a:pPr marL="0" indent="0" algn="ctr">
              <a:lnSpc>
                <a:spcPct val="80000"/>
              </a:lnSpc>
              <a:buNone/>
            </a:pPr>
            <a:r>
              <a:rPr lang="pt-BR" altLang="ko-KR" dirty="0" smtClean="0">
                <a:solidFill>
                  <a:srgbClr val="777777"/>
                </a:solidFill>
                <a:latin typeface="Verdana" pitchFamily="34" charset="0"/>
                <a:ea typeface="굴림" charset="-127"/>
              </a:rPr>
              <a:t>(afetiva e/ou sexualmente)</a:t>
            </a:r>
          </a:p>
          <a:p>
            <a:pPr marL="0" indent="0" algn="ctr">
              <a:lnSpc>
                <a:spcPct val="80000"/>
              </a:lnSpc>
              <a:buNone/>
            </a:pPr>
            <a:endParaRPr lang="pt-BR" altLang="ko-KR" dirty="0" smtClean="0">
              <a:solidFill>
                <a:srgbClr val="777777"/>
              </a:solidFill>
              <a:latin typeface="Verdana" pitchFamily="34" charset="0"/>
              <a:ea typeface="굴림" charset="-127"/>
            </a:endParaRPr>
          </a:p>
          <a:p>
            <a:pPr marL="0" indent="0" algn="ctr">
              <a:lnSpc>
                <a:spcPct val="80000"/>
              </a:lnSpc>
              <a:buNone/>
            </a:pPr>
            <a:r>
              <a:rPr lang="pt-BR" altLang="ko-KR" b="1" dirty="0" smtClean="0">
                <a:solidFill>
                  <a:srgbClr val="777777"/>
                </a:solidFill>
                <a:latin typeface="Verdana" pitchFamily="34" charset="0"/>
                <a:ea typeface="굴림" charset="-127"/>
              </a:rPr>
              <a:t>Não é opção</a:t>
            </a:r>
          </a:p>
          <a:p>
            <a:pPr marL="0" indent="0" algn="ctr">
              <a:lnSpc>
                <a:spcPct val="80000"/>
              </a:lnSpc>
              <a:buNone/>
            </a:pPr>
            <a:r>
              <a:rPr lang="pt-BR" altLang="ko-KR" dirty="0" smtClean="0">
                <a:solidFill>
                  <a:srgbClr val="777777"/>
                </a:solidFill>
                <a:latin typeface="Verdana" pitchFamily="34" charset="0"/>
                <a:ea typeface="굴림" charset="-127"/>
              </a:rPr>
              <a:t>desejo é espontâneo, </a:t>
            </a:r>
          </a:p>
          <a:p>
            <a:pPr marL="0" indent="0" algn="ctr">
              <a:lnSpc>
                <a:spcPct val="80000"/>
              </a:lnSpc>
              <a:buNone/>
            </a:pPr>
            <a:r>
              <a:rPr lang="pt-BR" altLang="ko-KR" dirty="0" smtClean="0">
                <a:solidFill>
                  <a:srgbClr val="777777"/>
                </a:solidFill>
                <a:latin typeface="Verdana" pitchFamily="34" charset="0"/>
                <a:ea typeface="굴림" charset="-127"/>
              </a:rPr>
              <a:t>não é influenciável</a:t>
            </a:r>
          </a:p>
          <a:p>
            <a:pPr marL="0" indent="0" eaLnBrk="1" hangingPunct="1">
              <a:lnSpc>
                <a:spcPct val="80000"/>
              </a:lnSpc>
              <a:buNone/>
            </a:pPr>
            <a:endParaRPr lang="ru-RU" sz="2000" dirty="0" smtClean="0">
              <a:solidFill>
                <a:srgbClr val="77777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7283660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1"/>
          <p:cNvSpPr>
            <a:spLocks noChangeArrowheads="1"/>
          </p:cNvSpPr>
          <p:nvPr/>
        </p:nvSpPr>
        <p:spPr bwMode="auto">
          <a:xfrm>
            <a:off x="1295400" y="0"/>
            <a:ext cx="7848600" cy="6858000"/>
          </a:xfrm>
          <a:prstGeom prst="rect">
            <a:avLst/>
          </a:prstGeom>
          <a:gradFill rotWithShape="0">
            <a:gsLst>
              <a:gs pos="0">
                <a:srgbClr val="DBDBDB"/>
              </a:gs>
              <a:gs pos="100000">
                <a:srgbClr val="B2B2B2"/>
              </a:gs>
            </a:gsLst>
            <a:lin ang="108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pt-BR"/>
          </a:p>
        </p:txBody>
      </p:sp>
      <p:sp>
        <p:nvSpPr>
          <p:cNvPr id="8195" name="Rectangle 2"/>
          <p:cNvSpPr>
            <a:spLocks noChangeArrowheads="1"/>
          </p:cNvSpPr>
          <p:nvPr/>
        </p:nvSpPr>
        <p:spPr bwMode="auto">
          <a:xfrm>
            <a:off x="0" y="1219200"/>
            <a:ext cx="1295400" cy="5638800"/>
          </a:xfrm>
          <a:prstGeom prst="rect">
            <a:avLst/>
          </a:prstGeom>
          <a:solidFill>
            <a:srgbClr val="B2B2B2"/>
          </a:solidFill>
          <a:ln w="9360">
            <a:solidFill>
              <a:srgbClr val="B2B2B2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pt-BR"/>
          </a:p>
        </p:txBody>
      </p:sp>
      <p:sp>
        <p:nvSpPr>
          <p:cNvPr id="9219" name="Rectangle 3"/>
          <p:cNvSpPr>
            <a:spLocks noChangeArrowheads="1"/>
          </p:cNvSpPr>
          <p:nvPr/>
        </p:nvSpPr>
        <p:spPr bwMode="auto">
          <a:xfrm>
            <a:off x="1295400" y="1219200"/>
            <a:ext cx="7848600" cy="5638800"/>
          </a:xfrm>
          <a:prstGeom prst="rect">
            <a:avLst/>
          </a:prstGeom>
          <a:solidFill>
            <a:srgbClr val="FF5900"/>
          </a:solidFill>
          <a:ln w="9360">
            <a:solidFill>
              <a:srgbClr val="FF7D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pt-BR"/>
          </a:p>
        </p:txBody>
      </p:sp>
      <p:sp>
        <p:nvSpPr>
          <p:cNvPr id="9220" name="Rectangle 4"/>
          <p:cNvSpPr>
            <a:spLocks noChangeArrowheads="1"/>
          </p:cNvSpPr>
          <p:nvPr/>
        </p:nvSpPr>
        <p:spPr bwMode="auto">
          <a:xfrm>
            <a:off x="1981200" y="1981200"/>
            <a:ext cx="6400800" cy="434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/>
          <a:lstStyle/>
          <a:p>
            <a:pPr algn="ctr">
              <a:spcBef>
                <a:spcPts val="1050"/>
              </a:spcBef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pt-BR" sz="4200" b="1" dirty="0">
              <a:solidFill>
                <a:srgbClr val="FFFFFF"/>
              </a:solidFill>
              <a:latin typeface="Verdana" pitchFamily="34" charset="0"/>
            </a:endParaRPr>
          </a:p>
          <a:p>
            <a:pPr algn="ctr">
              <a:spcBef>
                <a:spcPts val="1050"/>
              </a:spcBef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t-BR" sz="4200" b="1" dirty="0">
                <a:solidFill>
                  <a:srgbClr val="FFFFFF"/>
                </a:solidFill>
                <a:latin typeface="Verdana" pitchFamily="34" charset="0"/>
              </a:rPr>
              <a:t>Atitude sexual </a:t>
            </a:r>
          </a:p>
          <a:p>
            <a:pPr algn="ctr">
              <a:spcBef>
                <a:spcPts val="1050"/>
              </a:spcBef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t-BR" sz="4200" b="1" dirty="0">
                <a:solidFill>
                  <a:srgbClr val="FFFFFF"/>
                </a:solidFill>
                <a:latin typeface="Verdana" pitchFamily="34" charset="0"/>
              </a:rPr>
              <a:t>x </a:t>
            </a:r>
          </a:p>
          <a:p>
            <a:pPr algn="ctr">
              <a:spcBef>
                <a:spcPts val="1050"/>
              </a:spcBef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t-BR" sz="4200" b="1" dirty="0">
                <a:solidFill>
                  <a:srgbClr val="FFFFFF"/>
                </a:solidFill>
                <a:latin typeface="Verdana" pitchFamily="34" charset="0"/>
              </a:rPr>
              <a:t>Desejo sexual</a:t>
            </a:r>
          </a:p>
          <a:p>
            <a:pPr algn="ctr">
              <a:spcBef>
                <a:spcPts val="1050"/>
              </a:spcBef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pt-BR" sz="4200" b="1" dirty="0">
              <a:solidFill>
                <a:srgbClr val="FFFFFF"/>
              </a:solidFill>
              <a:latin typeface="Verdana" pitchFamily="34" charset="0"/>
            </a:endParaRPr>
          </a:p>
        </p:txBody>
      </p:sp>
      <p:sp>
        <p:nvSpPr>
          <p:cNvPr id="8198" name="Rectangle 5"/>
          <p:cNvSpPr>
            <a:spLocks noChangeArrowheads="1"/>
          </p:cNvSpPr>
          <p:nvPr/>
        </p:nvSpPr>
        <p:spPr bwMode="auto">
          <a:xfrm>
            <a:off x="1371600" y="76200"/>
            <a:ext cx="7620000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ctr"/>
          <a:lstStyle/>
          <a:p>
            <a:pPr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t-BR" sz="3600" b="1">
                <a:solidFill>
                  <a:srgbClr val="000000"/>
                </a:solidFill>
                <a:latin typeface="Verdana" pitchFamily="34" charset="0"/>
              </a:rPr>
              <a:t>Orientação do desejo sexual</a:t>
            </a:r>
          </a:p>
        </p:txBody>
      </p:sp>
      <p:sp>
        <p:nvSpPr>
          <p:cNvPr id="8199" name="Rectangle 6"/>
          <p:cNvSpPr>
            <a:spLocks noChangeArrowheads="1"/>
          </p:cNvSpPr>
          <p:nvPr/>
        </p:nvSpPr>
        <p:spPr bwMode="auto">
          <a:xfrm>
            <a:off x="0" y="0"/>
            <a:ext cx="1295400" cy="1219200"/>
          </a:xfrm>
          <a:prstGeom prst="rect">
            <a:avLst/>
          </a:prstGeom>
          <a:solidFill>
            <a:srgbClr val="FFFFFF"/>
          </a:solidFill>
          <a:ln w="9360">
            <a:solidFill>
              <a:srgbClr val="FFFF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pt-BR"/>
          </a:p>
        </p:txBody>
      </p:sp>
      <p:pic>
        <p:nvPicPr>
          <p:cNvPr id="8200" name="Picture 7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sp>
        <p:nvSpPr>
          <p:cNvPr id="8201" name="Text Box 8"/>
          <p:cNvSpPr txBox="1">
            <a:spLocks noChangeArrowheads="1"/>
          </p:cNvSpPr>
          <p:nvPr/>
        </p:nvSpPr>
        <p:spPr bwMode="auto">
          <a:xfrm>
            <a:off x="0" y="838200"/>
            <a:ext cx="1219200" cy="361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>
            <a:spAutoFit/>
          </a:bodyPr>
          <a:lstStyle>
            <a:lvl1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cs typeface="Arial Unicode MS" charset="0"/>
              </a:defRPr>
            </a:lvl1pPr>
            <a:lvl2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cs typeface="Arial Unicode MS" charset="0"/>
              </a:defRPr>
            </a:lvl2pPr>
            <a:lvl3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cs typeface="Arial Unicode MS" charset="0"/>
              </a:defRPr>
            </a:lvl3pPr>
            <a:lvl4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cs typeface="Arial Unicode MS" charset="0"/>
              </a:defRPr>
            </a:lvl4pPr>
            <a:lvl5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cs typeface="Arial Unicode MS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cs typeface="Arial Unicode MS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cs typeface="Arial Unicode MS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cs typeface="Arial Unicode MS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cs typeface="Arial Unicode MS" charset="0"/>
              </a:defRPr>
            </a:lvl9pPr>
          </a:lstStyle>
          <a:p>
            <a:pPr algn="ctr" eaLnBrk="1" hangingPunct="1">
              <a:lnSpc>
                <a:spcPct val="80000"/>
              </a:lnSpc>
              <a:buClrTx/>
              <a:buFontTx/>
              <a:buNone/>
            </a:pPr>
            <a:r>
              <a:rPr lang="en-US" sz="1100">
                <a:solidFill>
                  <a:srgbClr val="9E0000"/>
                </a:solidFill>
                <a:latin typeface="Arial" charset="0"/>
              </a:rPr>
              <a:t>Sexualidade</a:t>
            </a:r>
          </a:p>
          <a:p>
            <a:pPr algn="ctr" eaLnBrk="1" hangingPunct="1">
              <a:lnSpc>
                <a:spcPct val="80000"/>
              </a:lnSpc>
              <a:buClrTx/>
              <a:buFontTx/>
              <a:buNone/>
            </a:pPr>
            <a:r>
              <a:rPr lang="en-US" sz="1100">
                <a:solidFill>
                  <a:srgbClr val="9E0000"/>
                </a:solidFill>
                <a:latin typeface="Arial" charset="0"/>
              </a:rPr>
              <a:t>Consultoria</a:t>
            </a:r>
          </a:p>
        </p:txBody>
      </p:sp>
    </p:spTree>
    <p:extLst>
      <p:ext uri="{BB962C8B-B14F-4D97-AF65-F5344CB8AC3E}">
        <p14:creationId xmlns:p14="http://schemas.microsoft.com/office/powerpoint/2010/main" xmlns="" val="3014253334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2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w/2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2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92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w/2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92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9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4"/>
          <p:cNvSpPr>
            <a:spLocks noGrp="1" noChangeArrowheads="1"/>
          </p:cNvSpPr>
          <p:nvPr>
            <p:ph type="title"/>
          </p:nvPr>
        </p:nvSpPr>
        <p:spPr>
          <a:xfrm>
            <a:off x="1066800" y="908720"/>
            <a:ext cx="7315200" cy="920080"/>
          </a:xfrm>
          <a:extLst>
            <a:ext uri="{AF507438-7753-43E0-B8FC-AC1667EBCBE1}">
              <a14:hiddenEffects xmlns:a14="http://schemas.microsoft.com/office/drawing/2010/main" xmlns="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/>
          <a:lstStyle/>
          <a:p>
            <a:pPr algn="ctr"/>
            <a:r>
              <a:rPr lang="pt-BR" b="1" dirty="0" smtClean="0">
                <a:solidFill>
                  <a:srgbClr val="4D4D4D"/>
                </a:solidFill>
              </a:rPr>
              <a:t>Orientação do desejo sexual</a:t>
            </a:r>
            <a:endParaRPr lang="ru-RU" b="1" dirty="0" smtClean="0">
              <a:solidFill>
                <a:srgbClr val="4D4D4D"/>
              </a:solidFill>
            </a:endParaRPr>
          </a:p>
        </p:txBody>
      </p:sp>
      <p:sp>
        <p:nvSpPr>
          <p:cNvPr id="3075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1066800" y="1981200"/>
            <a:ext cx="7315200" cy="4191000"/>
          </a:xfrm>
        </p:spPr>
        <p:txBody>
          <a:bodyPr/>
          <a:lstStyle/>
          <a:p>
            <a:pPr marL="0" indent="0" algn="ctr">
              <a:lnSpc>
                <a:spcPct val="80000"/>
              </a:lnSpc>
              <a:buNone/>
            </a:pPr>
            <a:endParaRPr lang="pt-BR" altLang="ko-KR" b="1" dirty="0" smtClean="0">
              <a:solidFill>
                <a:srgbClr val="777777"/>
              </a:solidFill>
              <a:latin typeface="Verdana" pitchFamily="34" charset="0"/>
              <a:ea typeface="굴림" charset="-127"/>
            </a:endParaRPr>
          </a:p>
          <a:p>
            <a:pPr marL="0" indent="0" algn="ctr">
              <a:lnSpc>
                <a:spcPct val="80000"/>
              </a:lnSpc>
              <a:buNone/>
            </a:pPr>
            <a:endParaRPr lang="pt-BR" altLang="ko-KR" b="1" dirty="0">
              <a:solidFill>
                <a:srgbClr val="777777"/>
              </a:solidFill>
              <a:latin typeface="Verdana" pitchFamily="34" charset="0"/>
              <a:ea typeface="굴림" charset="-127"/>
            </a:endParaRPr>
          </a:p>
          <a:p>
            <a:pPr marL="0" indent="0" algn="ctr">
              <a:lnSpc>
                <a:spcPct val="80000"/>
              </a:lnSpc>
              <a:buNone/>
            </a:pPr>
            <a:r>
              <a:rPr lang="pt-BR" altLang="ko-KR" sz="4000" b="1" dirty="0" smtClean="0">
                <a:solidFill>
                  <a:srgbClr val="777777"/>
                </a:solidFill>
                <a:latin typeface="Verdana" pitchFamily="34" charset="0"/>
                <a:ea typeface="굴림" charset="-127"/>
              </a:rPr>
              <a:t>Atitude sexual </a:t>
            </a:r>
          </a:p>
          <a:p>
            <a:pPr marL="0" indent="0" algn="ctr">
              <a:lnSpc>
                <a:spcPct val="80000"/>
              </a:lnSpc>
              <a:buNone/>
            </a:pPr>
            <a:r>
              <a:rPr lang="pt-BR" altLang="ko-KR" sz="4000" b="1" dirty="0" smtClean="0">
                <a:solidFill>
                  <a:srgbClr val="777777"/>
                </a:solidFill>
                <a:latin typeface="Verdana" pitchFamily="34" charset="0"/>
                <a:ea typeface="굴림" charset="-127"/>
              </a:rPr>
              <a:t>x </a:t>
            </a:r>
          </a:p>
          <a:p>
            <a:pPr marL="0" indent="0" algn="ctr">
              <a:lnSpc>
                <a:spcPct val="80000"/>
              </a:lnSpc>
              <a:buNone/>
            </a:pPr>
            <a:r>
              <a:rPr lang="pt-BR" altLang="ko-KR" sz="4000" b="1" dirty="0" smtClean="0">
                <a:solidFill>
                  <a:srgbClr val="777777"/>
                </a:solidFill>
                <a:latin typeface="Verdana" pitchFamily="34" charset="0"/>
                <a:ea typeface="굴림" charset="-127"/>
              </a:rPr>
              <a:t>Desejo sexual</a:t>
            </a:r>
          </a:p>
          <a:p>
            <a:pPr marL="0" indent="0" eaLnBrk="1" hangingPunct="1">
              <a:lnSpc>
                <a:spcPct val="80000"/>
              </a:lnSpc>
              <a:buNone/>
            </a:pPr>
            <a:endParaRPr lang="ru-RU" sz="2800" dirty="0" smtClean="0">
              <a:solidFill>
                <a:srgbClr val="77777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3281212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1"/>
          <p:cNvSpPr>
            <a:spLocks noChangeArrowheads="1"/>
          </p:cNvSpPr>
          <p:nvPr/>
        </p:nvSpPr>
        <p:spPr bwMode="auto">
          <a:xfrm>
            <a:off x="1295400" y="0"/>
            <a:ext cx="7848600" cy="6858000"/>
          </a:xfrm>
          <a:prstGeom prst="rect">
            <a:avLst/>
          </a:prstGeom>
          <a:gradFill rotWithShape="0">
            <a:gsLst>
              <a:gs pos="0">
                <a:srgbClr val="DBDBDB"/>
              </a:gs>
              <a:gs pos="100000">
                <a:srgbClr val="B2B2B2"/>
              </a:gs>
            </a:gsLst>
            <a:lin ang="108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pt-BR"/>
          </a:p>
        </p:txBody>
      </p:sp>
      <p:sp>
        <p:nvSpPr>
          <p:cNvPr id="9219" name="Rectangle 2"/>
          <p:cNvSpPr>
            <a:spLocks noChangeArrowheads="1"/>
          </p:cNvSpPr>
          <p:nvPr/>
        </p:nvSpPr>
        <p:spPr bwMode="auto">
          <a:xfrm>
            <a:off x="0" y="1219200"/>
            <a:ext cx="1295400" cy="5638800"/>
          </a:xfrm>
          <a:prstGeom prst="rect">
            <a:avLst/>
          </a:prstGeom>
          <a:solidFill>
            <a:srgbClr val="B2B2B2"/>
          </a:solidFill>
          <a:ln w="9360">
            <a:solidFill>
              <a:srgbClr val="B2B2B2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pt-BR"/>
          </a:p>
        </p:txBody>
      </p:sp>
      <p:sp>
        <p:nvSpPr>
          <p:cNvPr id="10243" name="Rectangle 3"/>
          <p:cNvSpPr>
            <a:spLocks noChangeArrowheads="1"/>
          </p:cNvSpPr>
          <p:nvPr/>
        </p:nvSpPr>
        <p:spPr bwMode="auto">
          <a:xfrm>
            <a:off x="1295400" y="1219200"/>
            <a:ext cx="7848600" cy="5638800"/>
          </a:xfrm>
          <a:prstGeom prst="rect">
            <a:avLst/>
          </a:prstGeom>
          <a:solidFill>
            <a:srgbClr val="FF5900"/>
          </a:solidFill>
          <a:ln w="9360">
            <a:solidFill>
              <a:srgbClr val="FF7D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pt-BR"/>
          </a:p>
        </p:txBody>
      </p:sp>
      <p:sp>
        <p:nvSpPr>
          <p:cNvPr id="9221" name="Rectangle 4"/>
          <p:cNvSpPr>
            <a:spLocks noChangeArrowheads="1"/>
          </p:cNvSpPr>
          <p:nvPr/>
        </p:nvSpPr>
        <p:spPr bwMode="auto">
          <a:xfrm>
            <a:off x="1600200" y="76200"/>
            <a:ext cx="7620000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ctr"/>
          <a:lstStyle/>
          <a:p>
            <a:pPr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t-BR" sz="3600" b="1" dirty="0">
                <a:solidFill>
                  <a:srgbClr val="000000"/>
                </a:solidFill>
                <a:latin typeface="Verdana" pitchFamily="34" charset="0"/>
              </a:rPr>
              <a:t>Heterossexual</a:t>
            </a:r>
          </a:p>
        </p:txBody>
      </p:sp>
      <p:graphicFrame>
        <p:nvGraphicFramePr>
          <p:cNvPr id="10245" name="Group 5"/>
          <p:cNvGraphicFramePr>
            <a:graphicFrameLocks noGrp="1"/>
          </p:cNvGraphicFramePr>
          <p:nvPr/>
        </p:nvGraphicFramePr>
        <p:xfrm>
          <a:off x="1752600" y="1752600"/>
          <a:ext cx="6783388" cy="4804134"/>
        </p:xfrm>
        <a:graphic>
          <a:graphicData uri="http://schemas.openxmlformats.org/drawingml/2006/table">
            <a:tbl>
              <a:tblPr/>
              <a:tblGrid>
                <a:gridCol w="2174875"/>
                <a:gridCol w="2246313"/>
                <a:gridCol w="2362200"/>
              </a:tblGrid>
              <a:tr h="831728"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1000"/>
                        </a:lnSpc>
                        <a:spcBef>
                          <a:spcPts val="55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kumimoji="0" lang="en-US" sz="2200" b="1" i="1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pitchFamily="32" charset="0"/>
                        <a:cs typeface="Arial Unicode MS" charset="0"/>
                      </a:endParaRPr>
                    </a:p>
                  </a:txBody>
                  <a:tcPr marL="90000" marR="90000" marT="46793" marB="46793" horzOverflow="overflow">
                    <a:lnL w="136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36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59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1000"/>
                        </a:lnSpc>
                        <a:spcBef>
                          <a:spcPts val="2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pt-B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Verdana" pitchFamily="32" charset="0"/>
                          <a:cs typeface="Arial Unicode MS" charset="0"/>
                        </a:rPr>
                        <a:t>Homem</a:t>
                      </a:r>
                    </a:p>
                  </a:txBody>
                  <a:tcPr marL="90000" marR="90000" marT="46793" marB="46793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36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59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pt-B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Verdana" pitchFamily="32" charset="0"/>
                          <a:cs typeface="Arial Unicode MS" charset="0"/>
                        </a:rPr>
                        <a:t>Mulher</a:t>
                      </a:r>
                    </a:p>
                  </a:txBody>
                  <a:tcPr marL="90000" marR="90000" marT="46793" marB="46793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36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36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5900"/>
                    </a:solidFill>
                  </a:tcPr>
                </a:tc>
              </a:tr>
              <a:tr h="709192"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pt-B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Verdana" pitchFamily="32" charset="0"/>
                          <a:cs typeface="Arial Unicode MS" charset="0"/>
                        </a:rPr>
                        <a:t>Sexo Biológico</a:t>
                      </a:r>
                    </a:p>
                  </a:txBody>
                  <a:tcPr marL="90000" marR="90000" marT="46793" marB="46793" horzOverflow="overflow">
                    <a:lnL w="136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59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pt-B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Verdana" pitchFamily="32" charset="0"/>
                          <a:cs typeface="Arial Unicode MS" charset="0"/>
                        </a:rPr>
                        <a:t>Macho</a:t>
                      </a:r>
                    </a:p>
                  </a:txBody>
                  <a:tcPr marL="90000" marR="90000" marT="46793" marB="46793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59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pt-B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Verdana" pitchFamily="32" charset="0"/>
                          <a:cs typeface="Arial Unicode MS" charset="0"/>
                        </a:rPr>
                        <a:t>Fêmea</a:t>
                      </a:r>
                    </a:p>
                  </a:txBody>
                  <a:tcPr marL="90000" marR="90000" marT="46793" marB="46793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36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5900"/>
                    </a:solidFill>
                  </a:tcPr>
                </a:tc>
              </a:tr>
              <a:tr h="709192"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pt-B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Verdana" pitchFamily="32" charset="0"/>
                          <a:cs typeface="Arial Unicode MS" charset="0"/>
                        </a:rPr>
                        <a:t>Identidade Sexual</a:t>
                      </a:r>
                    </a:p>
                  </a:txBody>
                  <a:tcPr marL="90000" marR="90000" marT="46793" marB="46793" horzOverflow="overflow">
                    <a:lnL w="136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59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pt-B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Verdana" pitchFamily="32" charset="0"/>
                          <a:cs typeface="Arial Unicode MS" charset="0"/>
                        </a:rPr>
                        <a:t>Masculina</a:t>
                      </a:r>
                    </a:p>
                  </a:txBody>
                  <a:tcPr marL="90000" marR="90000" marT="46793" marB="46793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59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pt-B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Verdana" pitchFamily="32" charset="0"/>
                          <a:cs typeface="Arial Unicode MS" charset="0"/>
                        </a:rPr>
                        <a:t>Feminina</a:t>
                      </a:r>
                    </a:p>
                  </a:txBody>
                  <a:tcPr marL="90000" marR="90000" marT="46793" marB="46793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36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5900"/>
                    </a:solidFill>
                  </a:tcPr>
                </a:tc>
              </a:tr>
              <a:tr h="1326703"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pt-B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Verdana" pitchFamily="32" charset="0"/>
                          <a:cs typeface="Arial Unicode MS" charset="0"/>
                        </a:rPr>
                        <a:t>Papéis Sexuais</a:t>
                      </a:r>
                    </a:p>
                    <a:p>
                      <a:pPr marL="0" marR="0" lvl="0" indent="0" algn="l" defTabSz="449263" rtl="0" eaLnBrk="1" fontAlgn="base" latinLnBrk="0" hangingPunct="1">
                        <a:lnSpc>
                          <a:spcPct val="101000"/>
                        </a:lnSpc>
                        <a:spcBef>
                          <a:spcPts val="45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pt-B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Verdana" pitchFamily="32" charset="0"/>
                          <a:cs typeface="Arial Unicode MS" charset="0"/>
                        </a:rPr>
                        <a:t>Identidade de gênero</a:t>
                      </a:r>
                    </a:p>
                  </a:txBody>
                  <a:tcPr marL="90000" marR="90000" marT="46793" marB="46793" horzOverflow="overflow">
                    <a:lnL w="136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59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pt-B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Verdana" pitchFamily="32" charset="0"/>
                          <a:cs typeface="Arial Unicode MS" charset="0"/>
                        </a:rPr>
                        <a:t>Variáveis (masculinos ou femininos)</a:t>
                      </a:r>
                    </a:p>
                  </a:txBody>
                  <a:tcPr marL="90000" marR="90000" marT="46793" marB="46793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59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pt-B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Verdana" pitchFamily="32" charset="0"/>
                          <a:cs typeface="Arial Unicode MS" charset="0"/>
                        </a:rPr>
                        <a:t>Variáveis (masculinos ou femininos)</a:t>
                      </a:r>
                    </a:p>
                  </a:txBody>
                  <a:tcPr marL="90000" marR="90000" marT="46793" marB="46793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36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5900"/>
                    </a:solidFill>
                  </a:tcPr>
                </a:tc>
              </a:tr>
              <a:tr h="1226959"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pt-B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Verdana" pitchFamily="32" charset="0"/>
                          <a:cs typeface="Arial Unicode MS" charset="0"/>
                        </a:rPr>
                        <a:t>Orientação do Desejo</a:t>
                      </a:r>
                    </a:p>
                  </a:txBody>
                  <a:tcPr marL="90000" marR="90000" marT="46793" marB="46793" horzOverflow="overflow">
                    <a:lnL w="136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36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59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pt-B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Verdana" pitchFamily="32" charset="0"/>
                          <a:cs typeface="Arial Unicode MS" charset="0"/>
                        </a:rPr>
                        <a:t>Sexo oposto, portanto heterossexual</a:t>
                      </a:r>
                    </a:p>
                  </a:txBody>
                  <a:tcPr marL="90000" marR="90000" marT="46793" marB="46793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36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59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pt-BR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Verdana" pitchFamily="32" charset="0"/>
                          <a:cs typeface="Arial Unicode MS" charset="0"/>
                        </a:rPr>
                        <a:t>Sexo oposto, portanto heterossexual</a:t>
                      </a:r>
                    </a:p>
                  </a:txBody>
                  <a:tcPr marL="90000" marR="90000" marT="46793" marB="46793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36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36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5900"/>
                    </a:solidFill>
                  </a:tcPr>
                </a:tc>
              </a:tr>
            </a:tbl>
          </a:graphicData>
        </a:graphic>
      </p:graphicFrame>
      <p:sp>
        <p:nvSpPr>
          <p:cNvPr id="9248" name="Rectangle 59"/>
          <p:cNvSpPr>
            <a:spLocks noChangeArrowheads="1"/>
          </p:cNvSpPr>
          <p:nvPr/>
        </p:nvSpPr>
        <p:spPr bwMode="auto">
          <a:xfrm>
            <a:off x="0" y="0"/>
            <a:ext cx="1295400" cy="1219200"/>
          </a:xfrm>
          <a:prstGeom prst="rect">
            <a:avLst/>
          </a:prstGeom>
          <a:solidFill>
            <a:srgbClr val="FFFFFF"/>
          </a:solidFill>
          <a:ln w="9360">
            <a:solidFill>
              <a:srgbClr val="FFFF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pt-BR"/>
          </a:p>
        </p:txBody>
      </p:sp>
      <p:pic>
        <p:nvPicPr>
          <p:cNvPr id="9249" name="Picture 60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sp>
        <p:nvSpPr>
          <p:cNvPr id="9250" name="Text Box 61"/>
          <p:cNvSpPr txBox="1">
            <a:spLocks noChangeArrowheads="1"/>
          </p:cNvSpPr>
          <p:nvPr/>
        </p:nvSpPr>
        <p:spPr bwMode="auto">
          <a:xfrm>
            <a:off x="0" y="838200"/>
            <a:ext cx="1219200" cy="361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>
            <a:spAutoFit/>
          </a:bodyPr>
          <a:lstStyle>
            <a:lvl1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cs typeface="Arial Unicode MS" charset="0"/>
              </a:defRPr>
            </a:lvl1pPr>
            <a:lvl2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cs typeface="Arial Unicode MS" charset="0"/>
              </a:defRPr>
            </a:lvl2pPr>
            <a:lvl3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cs typeface="Arial Unicode MS" charset="0"/>
              </a:defRPr>
            </a:lvl3pPr>
            <a:lvl4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cs typeface="Arial Unicode MS" charset="0"/>
              </a:defRPr>
            </a:lvl4pPr>
            <a:lvl5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cs typeface="Arial Unicode MS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cs typeface="Arial Unicode MS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cs typeface="Arial Unicode MS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cs typeface="Arial Unicode MS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cs typeface="Arial Unicode MS" charset="0"/>
              </a:defRPr>
            </a:lvl9pPr>
          </a:lstStyle>
          <a:p>
            <a:pPr algn="ctr" eaLnBrk="1" hangingPunct="1">
              <a:lnSpc>
                <a:spcPct val="80000"/>
              </a:lnSpc>
              <a:buClrTx/>
              <a:buFontTx/>
              <a:buNone/>
            </a:pPr>
            <a:r>
              <a:rPr lang="en-US" sz="1100">
                <a:solidFill>
                  <a:srgbClr val="9E0000"/>
                </a:solidFill>
                <a:latin typeface="Arial" charset="0"/>
              </a:rPr>
              <a:t>Sexualidade</a:t>
            </a:r>
          </a:p>
          <a:p>
            <a:pPr algn="ctr" eaLnBrk="1" hangingPunct="1">
              <a:lnSpc>
                <a:spcPct val="80000"/>
              </a:lnSpc>
              <a:buClrTx/>
              <a:buFontTx/>
              <a:buNone/>
            </a:pPr>
            <a:r>
              <a:rPr lang="en-US" sz="1100">
                <a:solidFill>
                  <a:srgbClr val="9E0000"/>
                </a:solidFill>
                <a:latin typeface="Arial" charset="0"/>
              </a:rPr>
              <a:t>Consultoria</a:t>
            </a:r>
          </a:p>
        </p:txBody>
      </p:sp>
    </p:spTree>
    <p:extLst>
      <p:ext uri="{BB962C8B-B14F-4D97-AF65-F5344CB8AC3E}">
        <p14:creationId xmlns:p14="http://schemas.microsoft.com/office/powerpoint/2010/main" xmlns="" val="3236618556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2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w/2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2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3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4"/>
          <p:cNvSpPr>
            <a:spLocks noGrp="1" noChangeArrowheads="1"/>
          </p:cNvSpPr>
          <p:nvPr>
            <p:ph type="title"/>
          </p:nvPr>
        </p:nvSpPr>
        <p:spPr>
          <a:xfrm>
            <a:off x="1043608" y="692696"/>
            <a:ext cx="7315200" cy="920080"/>
          </a:xfrm>
          <a:extLst>
            <a:ext uri="{AF507438-7753-43E0-B8FC-AC1667EBCBE1}">
              <a14:hiddenEffects xmlns:a14="http://schemas.microsoft.com/office/drawing/2010/main" xmlns="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/>
          <a:lstStyle/>
          <a:p>
            <a:pPr algn="ctr"/>
            <a:r>
              <a:rPr lang="pt-BR" b="1" dirty="0" smtClean="0">
                <a:solidFill>
                  <a:srgbClr val="4D4D4D"/>
                </a:solidFill>
              </a:rPr>
              <a:t>Heterossexual</a:t>
            </a:r>
          </a:p>
        </p:txBody>
      </p:sp>
      <p:graphicFrame>
        <p:nvGraphicFramePr>
          <p:cNvPr id="5" name="Group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29627787"/>
              </p:ext>
            </p:extLst>
          </p:nvPr>
        </p:nvGraphicFramePr>
        <p:xfrm>
          <a:off x="1403648" y="1772816"/>
          <a:ext cx="6783388" cy="4795328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2174875"/>
                <a:gridCol w="2246313"/>
                <a:gridCol w="2362200"/>
              </a:tblGrid>
              <a:tr h="831728"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1000"/>
                        </a:lnSpc>
                        <a:spcBef>
                          <a:spcPts val="55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kumimoji="0" lang="en-US" sz="2200" b="1" i="1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pitchFamily="32" charset="0"/>
                        <a:cs typeface="Arial Unicode MS" charset="0"/>
                      </a:endParaRPr>
                    </a:p>
                  </a:txBody>
                  <a:tcPr marL="90000" marR="90000" marT="46793" marB="46793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1000"/>
                        </a:lnSpc>
                        <a:spcBef>
                          <a:spcPts val="2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pt-BR" sz="20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Homem</a:t>
                      </a:r>
                      <a:endParaRPr kumimoji="0" lang="pt-BR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Verdana" pitchFamily="32" charset="0"/>
                        <a:cs typeface="Arial Unicode MS" charset="0"/>
                      </a:endParaRPr>
                    </a:p>
                  </a:txBody>
                  <a:tcPr marL="90000" marR="90000" marT="46793" marB="46793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pt-BR" sz="20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Mulher</a:t>
                      </a:r>
                      <a:endParaRPr kumimoji="0" lang="pt-BR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Verdana" pitchFamily="32" charset="0"/>
                        <a:cs typeface="Arial Unicode MS" charset="0"/>
                      </a:endParaRPr>
                    </a:p>
                  </a:txBody>
                  <a:tcPr marL="90000" marR="90000" marT="46793" marB="46793" anchor="ctr" horzOverflow="overflow"/>
                </a:tc>
              </a:tr>
              <a:tr h="700656"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pt-BR" sz="20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Sexo Biológico</a:t>
                      </a:r>
                      <a:endParaRPr kumimoji="0" lang="pt-BR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Verdana" pitchFamily="32" charset="0"/>
                        <a:cs typeface="Arial Unicode MS" charset="0"/>
                      </a:endParaRPr>
                    </a:p>
                  </a:txBody>
                  <a:tcPr marL="90000" marR="90000" marT="46793" marB="46793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pt-BR" sz="20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Macho</a:t>
                      </a:r>
                      <a:endParaRPr kumimoji="0" lang="pt-BR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Verdana" pitchFamily="32" charset="0"/>
                        <a:cs typeface="Arial Unicode MS" charset="0"/>
                      </a:endParaRPr>
                    </a:p>
                  </a:txBody>
                  <a:tcPr marL="90000" marR="90000" marT="46793" marB="46793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pt-BR" sz="20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Fêmea</a:t>
                      </a:r>
                      <a:endParaRPr kumimoji="0" lang="pt-BR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Verdana" pitchFamily="32" charset="0"/>
                        <a:cs typeface="Arial Unicode MS" charset="0"/>
                      </a:endParaRPr>
                    </a:p>
                  </a:txBody>
                  <a:tcPr marL="90000" marR="90000" marT="46793" marB="46793" anchor="ctr" horzOverflow="overflow"/>
                </a:tc>
              </a:tr>
              <a:tr h="709192"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pt-BR" sz="20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Identidade Sexual</a:t>
                      </a:r>
                      <a:endParaRPr kumimoji="0" lang="pt-BR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Verdana" pitchFamily="32" charset="0"/>
                        <a:cs typeface="Arial Unicode MS" charset="0"/>
                      </a:endParaRPr>
                    </a:p>
                  </a:txBody>
                  <a:tcPr marL="90000" marR="90000" marT="46793" marB="46793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pt-BR" sz="20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Masculina</a:t>
                      </a:r>
                      <a:endParaRPr kumimoji="0" lang="pt-BR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Verdana" pitchFamily="32" charset="0"/>
                        <a:cs typeface="Arial Unicode MS" charset="0"/>
                      </a:endParaRPr>
                    </a:p>
                  </a:txBody>
                  <a:tcPr marL="90000" marR="90000" marT="46793" marB="46793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pt-BR" sz="20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Feminina</a:t>
                      </a:r>
                      <a:endParaRPr kumimoji="0" lang="pt-BR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Verdana" pitchFamily="32" charset="0"/>
                        <a:cs typeface="Arial Unicode MS" charset="0"/>
                      </a:endParaRPr>
                    </a:p>
                  </a:txBody>
                  <a:tcPr marL="90000" marR="90000" marT="46793" marB="46793" anchor="ctr" horzOverflow="overflow"/>
                </a:tc>
              </a:tr>
              <a:tr h="1326703"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pt-BR" sz="20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Papéis Sexuais</a:t>
                      </a:r>
                    </a:p>
                    <a:p>
                      <a:pPr marL="0" marR="0" lvl="0" indent="0" algn="l" defTabSz="449263" rtl="0" eaLnBrk="1" fontAlgn="base" latinLnBrk="0" hangingPunct="1">
                        <a:lnSpc>
                          <a:spcPct val="101000"/>
                        </a:lnSpc>
                        <a:spcBef>
                          <a:spcPts val="45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pt-BR" sz="1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Identidade de gênero</a:t>
                      </a:r>
                      <a:endParaRPr kumimoji="0" lang="pt-BR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Verdana" pitchFamily="32" charset="0"/>
                        <a:cs typeface="Arial Unicode MS" charset="0"/>
                      </a:endParaRPr>
                    </a:p>
                  </a:txBody>
                  <a:tcPr marL="90000" marR="90000" marT="46793" marB="46793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pt-BR" sz="20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Variáveis (masculinos ou femininos)</a:t>
                      </a:r>
                      <a:endParaRPr kumimoji="0" lang="pt-BR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Verdana" pitchFamily="32" charset="0"/>
                        <a:cs typeface="Arial Unicode MS" charset="0"/>
                      </a:endParaRPr>
                    </a:p>
                  </a:txBody>
                  <a:tcPr marL="90000" marR="90000" marT="46793" marB="46793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pt-BR" sz="20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Variáveis (masculinos ou femininos)</a:t>
                      </a:r>
                      <a:endParaRPr kumimoji="0" lang="pt-BR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Verdana" pitchFamily="32" charset="0"/>
                        <a:cs typeface="Arial Unicode MS" charset="0"/>
                      </a:endParaRPr>
                    </a:p>
                  </a:txBody>
                  <a:tcPr marL="90000" marR="90000" marT="46793" marB="46793" anchor="ctr" horzOverflow="overflow"/>
                </a:tc>
              </a:tr>
              <a:tr h="1226959"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pt-BR" sz="20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Orientação do Desejo</a:t>
                      </a:r>
                      <a:endParaRPr kumimoji="0" lang="pt-BR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Verdana" pitchFamily="32" charset="0"/>
                        <a:cs typeface="Arial Unicode MS" charset="0"/>
                      </a:endParaRPr>
                    </a:p>
                  </a:txBody>
                  <a:tcPr marL="90000" marR="90000" marT="46793" marB="46793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pt-BR" sz="20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Sexo oposto, portanto heterossexual</a:t>
                      </a:r>
                      <a:endParaRPr kumimoji="0" lang="pt-BR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Verdana" pitchFamily="32" charset="0"/>
                        <a:cs typeface="Arial Unicode MS" charset="0"/>
                      </a:endParaRPr>
                    </a:p>
                  </a:txBody>
                  <a:tcPr marL="90000" marR="90000" marT="46793" marB="46793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pt-BR" sz="20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Sexo oposto, portanto heterossexual</a:t>
                      </a:r>
                      <a:endParaRPr kumimoji="0" lang="pt-BR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Verdana" pitchFamily="32" charset="0"/>
                        <a:cs typeface="Arial Unicode MS" charset="0"/>
                      </a:endParaRPr>
                    </a:p>
                  </a:txBody>
                  <a:tcPr marL="90000" marR="90000" marT="46793" marB="46793" anchor="ctr" horzOverflow="overflow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2525249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1"/>
          <p:cNvSpPr>
            <a:spLocks noChangeArrowheads="1"/>
          </p:cNvSpPr>
          <p:nvPr/>
        </p:nvSpPr>
        <p:spPr bwMode="auto">
          <a:xfrm>
            <a:off x="1295400" y="0"/>
            <a:ext cx="7848600" cy="6858000"/>
          </a:xfrm>
          <a:prstGeom prst="rect">
            <a:avLst/>
          </a:prstGeom>
          <a:gradFill rotWithShape="0">
            <a:gsLst>
              <a:gs pos="0">
                <a:srgbClr val="DBDBDB"/>
              </a:gs>
              <a:gs pos="100000">
                <a:srgbClr val="B2B2B2"/>
              </a:gs>
            </a:gsLst>
            <a:lin ang="108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pt-BR"/>
          </a:p>
        </p:txBody>
      </p:sp>
      <p:sp>
        <p:nvSpPr>
          <p:cNvPr id="10243" name="Rectangle 2"/>
          <p:cNvSpPr>
            <a:spLocks noChangeArrowheads="1"/>
          </p:cNvSpPr>
          <p:nvPr/>
        </p:nvSpPr>
        <p:spPr bwMode="auto">
          <a:xfrm>
            <a:off x="0" y="1219200"/>
            <a:ext cx="1295400" cy="5638800"/>
          </a:xfrm>
          <a:prstGeom prst="rect">
            <a:avLst/>
          </a:prstGeom>
          <a:solidFill>
            <a:srgbClr val="B2B2B2"/>
          </a:solidFill>
          <a:ln w="9360">
            <a:solidFill>
              <a:srgbClr val="B2B2B2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pt-BR"/>
          </a:p>
        </p:txBody>
      </p:sp>
      <p:sp>
        <p:nvSpPr>
          <p:cNvPr id="11267" name="Rectangle 3"/>
          <p:cNvSpPr>
            <a:spLocks noChangeArrowheads="1"/>
          </p:cNvSpPr>
          <p:nvPr/>
        </p:nvSpPr>
        <p:spPr bwMode="auto">
          <a:xfrm>
            <a:off x="1295400" y="1219200"/>
            <a:ext cx="7848600" cy="5638800"/>
          </a:xfrm>
          <a:prstGeom prst="rect">
            <a:avLst/>
          </a:prstGeom>
          <a:solidFill>
            <a:srgbClr val="FF5900"/>
          </a:solidFill>
          <a:ln w="9360">
            <a:solidFill>
              <a:srgbClr val="FF7D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pt-BR"/>
          </a:p>
        </p:txBody>
      </p:sp>
      <p:sp>
        <p:nvSpPr>
          <p:cNvPr id="10245" name="Rectangle 4"/>
          <p:cNvSpPr>
            <a:spLocks noGrp="1" noChangeArrowheads="1"/>
          </p:cNvSpPr>
          <p:nvPr>
            <p:ph type="title"/>
          </p:nvPr>
        </p:nvSpPr>
        <p:spPr>
          <a:xfrm>
            <a:off x="1524000" y="228600"/>
            <a:ext cx="3962400" cy="914400"/>
          </a:xfrm>
        </p:spPr>
        <p:txBody>
          <a:bodyPr/>
          <a:lstStyle/>
          <a:p>
            <a:pPr algn="l" eaLnBrk="1" hangingPunct="1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t-BR" sz="3600" b="1" dirty="0" smtClean="0">
                <a:latin typeface="Verdana" pitchFamily="34" charset="0"/>
              </a:rPr>
              <a:t>Homossexual</a:t>
            </a:r>
          </a:p>
        </p:txBody>
      </p:sp>
      <p:graphicFrame>
        <p:nvGraphicFramePr>
          <p:cNvPr id="11269" name="Group 5"/>
          <p:cNvGraphicFramePr>
            <a:graphicFrameLocks noGrp="1"/>
          </p:cNvGraphicFramePr>
          <p:nvPr/>
        </p:nvGraphicFramePr>
        <p:xfrm>
          <a:off x="1752600" y="1793875"/>
          <a:ext cx="6859588" cy="4612064"/>
        </p:xfrm>
        <a:graphic>
          <a:graphicData uri="http://schemas.openxmlformats.org/drawingml/2006/table">
            <a:tbl>
              <a:tblPr/>
              <a:tblGrid>
                <a:gridCol w="2209800"/>
                <a:gridCol w="2322513"/>
                <a:gridCol w="2327275"/>
              </a:tblGrid>
              <a:tr h="574588"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1000"/>
                        </a:lnSpc>
                        <a:spcBef>
                          <a:spcPts val="55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kumimoji="0" lang="en-US" sz="2200" b="1" i="1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pitchFamily="32" charset="0"/>
                        <a:cs typeface="Arial Unicode MS" charset="0"/>
                      </a:endParaRPr>
                    </a:p>
                  </a:txBody>
                  <a:tcPr marL="90000" marR="90000" marT="46793" marB="46793" horzOverflow="overflow">
                    <a:lnL w="136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36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pt-B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Verdana" pitchFamily="32" charset="0"/>
                          <a:cs typeface="Arial Unicode MS" charset="0"/>
                        </a:rPr>
                        <a:t>Homem</a:t>
                      </a:r>
                    </a:p>
                  </a:txBody>
                  <a:tcPr marL="90000" marR="90000" marT="46793" marB="46793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36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pt-B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Verdana" pitchFamily="32" charset="0"/>
                          <a:cs typeface="Arial Unicode MS" charset="0"/>
                        </a:rPr>
                        <a:t>Mulher</a:t>
                      </a:r>
                    </a:p>
                  </a:txBody>
                  <a:tcPr marL="90000" marR="90000" marT="46793" marB="46793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36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36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09188"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pt-B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Verdana" pitchFamily="32" charset="0"/>
                          <a:cs typeface="Arial Unicode MS" charset="0"/>
                        </a:rPr>
                        <a:t>Sexo Biológico</a:t>
                      </a:r>
                    </a:p>
                  </a:txBody>
                  <a:tcPr marL="90000" marR="90000" marT="46793" marB="46793" horzOverflow="overflow">
                    <a:lnL w="136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pt-B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Verdana" pitchFamily="32" charset="0"/>
                          <a:cs typeface="Arial Unicode MS" charset="0"/>
                        </a:rPr>
                        <a:t>Macho</a:t>
                      </a:r>
                    </a:p>
                  </a:txBody>
                  <a:tcPr marL="90000" marR="90000" marT="46793" marB="46793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pt-B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Verdana" pitchFamily="32" charset="0"/>
                          <a:cs typeface="Arial Unicode MS" charset="0"/>
                        </a:rPr>
                        <a:t>Fêmea</a:t>
                      </a:r>
                    </a:p>
                  </a:txBody>
                  <a:tcPr marL="90000" marR="90000" marT="46793" marB="46793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36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09188"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pt-B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Verdana" pitchFamily="32" charset="0"/>
                          <a:cs typeface="Arial Unicode MS" charset="0"/>
                        </a:rPr>
                        <a:t>Identidade Sexual</a:t>
                      </a:r>
                    </a:p>
                  </a:txBody>
                  <a:tcPr marL="90000" marR="90000" marT="46793" marB="46793" horzOverflow="overflow">
                    <a:lnL w="136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pt-B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Verdana" pitchFamily="32" charset="0"/>
                          <a:cs typeface="Arial Unicode MS" charset="0"/>
                        </a:rPr>
                        <a:t>Masculina</a:t>
                      </a:r>
                    </a:p>
                  </a:txBody>
                  <a:tcPr marL="90000" marR="90000" marT="46793" marB="46793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pt-B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Verdana" pitchFamily="32" charset="0"/>
                          <a:cs typeface="Arial Unicode MS" charset="0"/>
                        </a:rPr>
                        <a:t>Feminina</a:t>
                      </a:r>
                    </a:p>
                  </a:txBody>
                  <a:tcPr marL="90000" marR="90000" marT="46793" marB="46793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36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326695"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pt-B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Verdana" pitchFamily="32" charset="0"/>
                          <a:cs typeface="Arial Unicode MS" charset="0"/>
                        </a:rPr>
                        <a:t>Papéis Sexuais</a:t>
                      </a:r>
                    </a:p>
                    <a:p>
                      <a:pPr marL="0" marR="0" lvl="0" indent="0" algn="l" defTabSz="449263" rtl="0" eaLnBrk="1" fontAlgn="base" latinLnBrk="0" hangingPunct="1">
                        <a:lnSpc>
                          <a:spcPct val="101000"/>
                        </a:lnSpc>
                        <a:spcBef>
                          <a:spcPts val="45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pt-B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Verdana" pitchFamily="32" charset="0"/>
                          <a:cs typeface="Arial Unicode MS" charset="0"/>
                        </a:rPr>
                        <a:t>Identidade de gênero</a:t>
                      </a:r>
                    </a:p>
                  </a:txBody>
                  <a:tcPr marL="90000" marR="90000" marT="46793" marB="46793" horzOverflow="overflow">
                    <a:lnL w="136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pt-B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Verdana" pitchFamily="32" charset="0"/>
                          <a:cs typeface="Arial Unicode MS" charset="0"/>
                        </a:rPr>
                        <a:t>Variáveis (masculinos ou femininos)</a:t>
                      </a:r>
                    </a:p>
                  </a:txBody>
                  <a:tcPr marL="90000" marR="90000" marT="46793" marB="46793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pt-B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Verdana" pitchFamily="32" charset="0"/>
                          <a:cs typeface="Arial Unicode MS" charset="0"/>
                        </a:rPr>
                        <a:t>Variáveis (masculinos ou femininos)</a:t>
                      </a:r>
                    </a:p>
                  </a:txBody>
                  <a:tcPr marL="90000" marR="90000" marT="46793" marB="46793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36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292029"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pt-B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Verdana" pitchFamily="32" charset="0"/>
                          <a:cs typeface="Arial Unicode MS" charset="0"/>
                        </a:rPr>
                        <a:t>Orientação do Desejo</a:t>
                      </a:r>
                    </a:p>
                  </a:txBody>
                  <a:tcPr marL="90000" marR="90000" marT="46793" marB="46793" horzOverflow="overflow">
                    <a:lnL w="136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36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pt-B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Verdana" pitchFamily="32" charset="0"/>
                          <a:cs typeface="Arial Unicode MS" charset="0"/>
                        </a:rPr>
                        <a:t>Mesmo sexo, portanto homossexual</a:t>
                      </a:r>
                    </a:p>
                  </a:txBody>
                  <a:tcPr marL="90000" marR="90000" marT="46793" marB="46793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36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pt-BR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Verdana" pitchFamily="32" charset="0"/>
                          <a:cs typeface="Arial Unicode MS" charset="0"/>
                        </a:rPr>
                        <a:t>Mesmo sexo, portanto homossexual</a:t>
                      </a:r>
                    </a:p>
                  </a:txBody>
                  <a:tcPr marL="90000" marR="90000" marT="46793" marB="46793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36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36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0272" name="Rectangle 59"/>
          <p:cNvSpPr>
            <a:spLocks noChangeArrowheads="1"/>
          </p:cNvSpPr>
          <p:nvPr/>
        </p:nvSpPr>
        <p:spPr bwMode="auto">
          <a:xfrm>
            <a:off x="0" y="0"/>
            <a:ext cx="1295400" cy="1219200"/>
          </a:xfrm>
          <a:prstGeom prst="rect">
            <a:avLst/>
          </a:prstGeom>
          <a:solidFill>
            <a:srgbClr val="FFFFFF"/>
          </a:solidFill>
          <a:ln w="9360">
            <a:solidFill>
              <a:srgbClr val="FFFF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pt-BR"/>
          </a:p>
        </p:txBody>
      </p:sp>
      <p:pic>
        <p:nvPicPr>
          <p:cNvPr id="10273" name="Picture 60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sp>
        <p:nvSpPr>
          <p:cNvPr id="10274" name="Text Box 61"/>
          <p:cNvSpPr txBox="1">
            <a:spLocks noChangeArrowheads="1"/>
          </p:cNvSpPr>
          <p:nvPr/>
        </p:nvSpPr>
        <p:spPr bwMode="auto">
          <a:xfrm>
            <a:off x="0" y="838200"/>
            <a:ext cx="1219200" cy="361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>
            <a:spAutoFit/>
          </a:bodyPr>
          <a:lstStyle>
            <a:lvl1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cs typeface="Arial Unicode MS" charset="0"/>
              </a:defRPr>
            </a:lvl1pPr>
            <a:lvl2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cs typeface="Arial Unicode MS" charset="0"/>
              </a:defRPr>
            </a:lvl2pPr>
            <a:lvl3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cs typeface="Arial Unicode MS" charset="0"/>
              </a:defRPr>
            </a:lvl3pPr>
            <a:lvl4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cs typeface="Arial Unicode MS" charset="0"/>
              </a:defRPr>
            </a:lvl4pPr>
            <a:lvl5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cs typeface="Arial Unicode MS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cs typeface="Arial Unicode MS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cs typeface="Arial Unicode MS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cs typeface="Arial Unicode MS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cs typeface="Arial Unicode MS" charset="0"/>
              </a:defRPr>
            </a:lvl9pPr>
          </a:lstStyle>
          <a:p>
            <a:pPr algn="ctr" eaLnBrk="1" hangingPunct="1">
              <a:lnSpc>
                <a:spcPct val="80000"/>
              </a:lnSpc>
              <a:buClrTx/>
              <a:buFontTx/>
              <a:buNone/>
            </a:pPr>
            <a:r>
              <a:rPr lang="en-US" sz="1100">
                <a:solidFill>
                  <a:srgbClr val="9E0000"/>
                </a:solidFill>
                <a:latin typeface="Arial" charset="0"/>
              </a:rPr>
              <a:t>Sexualidade</a:t>
            </a:r>
          </a:p>
          <a:p>
            <a:pPr algn="ctr" eaLnBrk="1" hangingPunct="1">
              <a:lnSpc>
                <a:spcPct val="80000"/>
              </a:lnSpc>
              <a:buClrTx/>
              <a:buFontTx/>
              <a:buNone/>
            </a:pPr>
            <a:r>
              <a:rPr lang="en-US" sz="1100">
                <a:solidFill>
                  <a:srgbClr val="9E0000"/>
                </a:solidFill>
                <a:latin typeface="Arial" charset="0"/>
              </a:rPr>
              <a:t>Consultoria</a:t>
            </a:r>
          </a:p>
        </p:txBody>
      </p:sp>
    </p:spTree>
    <p:extLst>
      <p:ext uri="{BB962C8B-B14F-4D97-AF65-F5344CB8AC3E}">
        <p14:creationId xmlns:p14="http://schemas.microsoft.com/office/powerpoint/2010/main" xmlns="" val="2754029161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12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w/2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12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7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4"/>
          <p:cNvSpPr>
            <a:spLocks noGrp="1" noChangeArrowheads="1"/>
          </p:cNvSpPr>
          <p:nvPr>
            <p:ph type="title"/>
          </p:nvPr>
        </p:nvSpPr>
        <p:spPr>
          <a:xfrm>
            <a:off x="1043608" y="692696"/>
            <a:ext cx="7315200" cy="920080"/>
          </a:xfrm>
          <a:extLst>
            <a:ext uri="{AF507438-7753-43E0-B8FC-AC1667EBCBE1}">
              <a14:hiddenEffects xmlns:a14="http://schemas.microsoft.com/office/drawing/2010/main" xmlns="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/>
          <a:lstStyle/>
          <a:p>
            <a:pPr algn="ctr"/>
            <a:r>
              <a:rPr lang="pt-BR" b="1" dirty="0" smtClean="0">
                <a:solidFill>
                  <a:srgbClr val="4D4D4D"/>
                </a:solidFill>
              </a:rPr>
              <a:t>Homossexual</a:t>
            </a:r>
          </a:p>
        </p:txBody>
      </p:sp>
      <p:graphicFrame>
        <p:nvGraphicFramePr>
          <p:cNvPr id="6" name="Group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47063039"/>
              </p:ext>
            </p:extLst>
          </p:nvPr>
        </p:nvGraphicFramePr>
        <p:xfrm>
          <a:off x="1187624" y="1916832"/>
          <a:ext cx="6859588" cy="4611782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2209800"/>
                <a:gridCol w="2322513"/>
                <a:gridCol w="2327275"/>
              </a:tblGrid>
              <a:tr h="574588"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1000"/>
                        </a:lnSpc>
                        <a:spcBef>
                          <a:spcPts val="55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kumimoji="0" lang="en-US" sz="2200" b="1" i="1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pitchFamily="32" charset="0"/>
                        <a:cs typeface="Arial Unicode MS" charset="0"/>
                      </a:endParaRPr>
                    </a:p>
                  </a:txBody>
                  <a:tcPr marL="90000" marR="90000" marT="46793" marB="46793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pt-BR" sz="20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Homem</a:t>
                      </a:r>
                      <a:endParaRPr kumimoji="0" lang="pt-BR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Verdana" pitchFamily="32" charset="0"/>
                        <a:cs typeface="Arial Unicode MS" charset="0"/>
                      </a:endParaRPr>
                    </a:p>
                  </a:txBody>
                  <a:tcPr marL="90000" marR="90000" marT="46793" marB="46793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pt-BR" sz="20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Mulher</a:t>
                      </a:r>
                      <a:endParaRPr kumimoji="0" lang="pt-BR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Verdana" pitchFamily="32" charset="0"/>
                        <a:cs typeface="Arial Unicode MS" charset="0"/>
                      </a:endParaRPr>
                    </a:p>
                  </a:txBody>
                  <a:tcPr marL="90000" marR="90000" marT="46793" marB="46793" anchor="ctr" horzOverflow="overflow"/>
                </a:tc>
              </a:tr>
              <a:tr h="709188"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pt-BR" sz="20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Sexo Biológico</a:t>
                      </a:r>
                      <a:endParaRPr kumimoji="0" lang="pt-BR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Verdana" pitchFamily="32" charset="0"/>
                        <a:cs typeface="Arial Unicode MS" charset="0"/>
                      </a:endParaRPr>
                    </a:p>
                  </a:txBody>
                  <a:tcPr marL="90000" marR="90000" marT="46793" marB="46793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pt-BR" sz="20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Macho</a:t>
                      </a:r>
                      <a:endParaRPr kumimoji="0" lang="pt-BR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Verdana" pitchFamily="32" charset="0"/>
                        <a:cs typeface="Arial Unicode MS" charset="0"/>
                      </a:endParaRPr>
                    </a:p>
                  </a:txBody>
                  <a:tcPr marL="90000" marR="90000" marT="46793" marB="46793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pt-BR" sz="20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Fêmea</a:t>
                      </a:r>
                      <a:endParaRPr kumimoji="0" lang="pt-BR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Verdana" pitchFamily="32" charset="0"/>
                        <a:cs typeface="Arial Unicode MS" charset="0"/>
                      </a:endParaRPr>
                    </a:p>
                  </a:txBody>
                  <a:tcPr marL="90000" marR="90000" marT="46793" marB="46793" anchor="ctr" horzOverflow="overflow"/>
                </a:tc>
              </a:tr>
              <a:tr h="709188"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pt-BR" sz="20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Identidade Sexual</a:t>
                      </a:r>
                      <a:endParaRPr kumimoji="0" lang="pt-BR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Verdana" pitchFamily="32" charset="0"/>
                        <a:cs typeface="Arial Unicode MS" charset="0"/>
                      </a:endParaRPr>
                    </a:p>
                  </a:txBody>
                  <a:tcPr marL="90000" marR="90000" marT="46793" marB="46793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pt-BR" sz="20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Masculina</a:t>
                      </a:r>
                      <a:endParaRPr kumimoji="0" lang="pt-BR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Verdana" pitchFamily="32" charset="0"/>
                        <a:cs typeface="Arial Unicode MS" charset="0"/>
                      </a:endParaRPr>
                    </a:p>
                  </a:txBody>
                  <a:tcPr marL="90000" marR="90000" marT="46793" marB="46793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pt-BR" sz="20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Feminina</a:t>
                      </a:r>
                      <a:endParaRPr kumimoji="0" lang="pt-BR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Verdana" pitchFamily="32" charset="0"/>
                        <a:cs typeface="Arial Unicode MS" charset="0"/>
                      </a:endParaRPr>
                    </a:p>
                  </a:txBody>
                  <a:tcPr marL="90000" marR="90000" marT="46793" marB="46793" anchor="ctr" horzOverflow="overflow"/>
                </a:tc>
              </a:tr>
              <a:tr h="1326695"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pt-BR" sz="20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Papéis Sexuais</a:t>
                      </a:r>
                    </a:p>
                    <a:p>
                      <a:pPr marL="0" marR="0" lvl="0" indent="0" algn="l" defTabSz="449263" rtl="0" eaLnBrk="1" fontAlgn="base" latinLnBrk="0" hangingPunct="1">
                        <a:lnSpc>
                          <a:spcPct val="101000"/>
                        </a:lnSpc>
                        <a:spcBef>
                          <a:spcPts val="45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pt-BR" sz="18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Identidade de gênero</a:t>
                      </a:r>
                      <a:endParaRPr kumimoji="0" lang="pt-BR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Verdana" pitchFamily="32" charset="0"/>
                        <a:cs typeface="Arial Unicode MS" charset="0"/>
                      </a:endParaRPr>
                    </a:p>
                  </a:txBody>
                  <a:tcPr marL="90000" marR="90000" marT="46793" marB="46793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pt-BR" sz="20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Variáveis (masculinos ou femininos)</a:t>
                      </a:r>
                      <a:endParaRPr kumimoji="0" lang="pt-BR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Verdana" pitchFamily="32" charset="0"/>
                        <a:cs typeface="Arial Unicode MS" charset="0"/>
                      </a:endParaRPr>
                    </a:p>
                  </a:txBody>
                  <a:tcPr marL="90000" marR="90000" marT="46793" marB="46793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pt-BR" sz="20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Variáveis (masculinos ou femininos)</a:t>
                      </a:r>
                      <a:endParaRPr kumimoji="0" lang="pt-BR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Verdana" pitchFamily="32" charset="0"/>
                        <a:cs typeface="Arial Unicode MS" charset="0"/>
                      </a:endParaRPr>
                    </a:p>
                  </a:txBody>
                  <a:tcPr marL="90000" marR="90000" marT="46793" marB="46793" anchor="ctr" horzOverflow="overflow"/>
                </a:tc>
              </a:tr>
              <a:tr h="1292029"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pt-BR" sz="20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Orientação do Desejo</a:t>
                      </a:r>
                      <a:endParaRPr kumimoji="0" lang="pt-BR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Verdana" pitchFamily="32" charset="0"/>
                        <a:cs typeface="Arial Unicode MS" charset="0"/>
                      </a:endParaRPr>
                    </a:p>
                  </a:txBody>
                  <a:tcPr marL="90000" marR="90000" marT="46793" marB="46793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pt-BR" sz="20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Mesmo sexo, portanto homossexual</a:t>
                      </a:r>
                      <a:endParaRPr kumimoji="0" lang="pt-BR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Verdana" pitchFamily="32" charset="0"/>
                        <a:cs typeface="Arial Unicode MS" charset="0"/>
                      </a:endParaRPr>
                    </a:p>
                  </a:txBody>
                  <a:tcPr marL="90000" marR="90000" marT="46793" marB="46793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pt-BR" sz="20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Mesmo sexo, portanto homossexual</a:t>
                      </a:r>
                      <a:endParaRPr kumimoji="0" lang="pt-BR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Verdana" pitchFamily="32" charset="0"/>
                        <a:cs typeface="Arial Unicode MS" charset="0"/>
                      </a:endParaRPr>
                    </a:p>
                  </a:txBody>
                  <a:tcPr marL="90000" marR="90000" marT="46793" marB="46793" anchor="ctr" horzOverflow="overflow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42082993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gradFill rotWithShape="0">
            <a:gsLst>
              <a:gs pos="0">
                <a:srgbClr val="DBDBDB"/>
              </a:gs>
              <a:gs pos="100000">
                <a:srgbClr val="B2B2B2"/>
              </a:gs>
            </a:gsLst>
            <a:lin ang="108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pt-BR"/>
          </a:p>
        </p:txBody>
      </p:sp>
      <p:sp>
        <p:nvSpPr>
          <p:cNvPr id="11267" name="Rectangle 2"/>
          <p:cNvSpPr>
            <a:spLocks noChangeArrowheads="1"/>
          </p:cNvSpPr>
          <p:nvPr/>
        </p:nvSpPr>
        <p:spPr bwMode="auto">
          <a:xfrm>
            <a:off x="0" y="1219200"/>
            <a:ext cx="1295400" cy="5638800"/>
          </a:xfrm>
          <a:prstGeom prst="rect">
            <a:avLst/>
          </a:prstGeom>
          <a:solidFill>
            <a:srgbClr val="B2B2B2"/>
          </a:solidFill>
          <a:ln w="9360">
            <a:solidFill>
              <a:srgbClr val="B2B2B2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pt-BR"/>
          </a:p>
        </p:txBody>
      </p:sp>
      <p:sp>
        <p:nvSpPr>
          <p:cNvPr id="12291" name="Rectangle 3"/>
          <p:cNvSpPr>
            <a:spLocks noChangeArrowheads="1"/>
          </p:cNvSpPr>
          <p:nvPr/>
        </p:nvSpPr>
        <p:spPr bwMode="auto">
          <a:xfrm>
            <a:off x="1295400" y="1219200"/>
            <a:ext cx="7848600" cy="5638800"/>
          </a:xfrm>
          <a:prstGeom prst="rect">
            <a:avLst/>
          </a:prstGeom>
          <a:solidFill>
            <a:srgbClr val="FF5900"/>
          </a:solidFill>
          <a:ln w="9360">
            <a:solidFill>
              <a:srgbClr val="FF7D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pt-BR"/>
          </a:p>
        </p:txBody>
      </p:sp>
      <p:sp>
        <p:nvSpPr>
          <p:cNvPr id="11269" name="Rectangle 4"/>
          <p:cNvSpPr>
            <a:spLocks noChangeArrowheads="1"/>
          </p:cNvSpPr>
          <p:nvPr/>
        </p:nvSpPr>
        <p:spPr bwMode="auto">
          <a:xfrm>
            <a:off x="457200" y="152400"/>
            <a:ext cx="40386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ctr"/>
          <a:lstStyle/>
          <a:p>
            <a:pPr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t-BR" sz="3600" b="1" dirty="0">
                <a:solidFill>
                  <a:srgbClr val="000000"/>
                </a:solidFill>
                <a:latin typeface="Verdana" pitchFamily="34" charset="0"/>
              </a:rPr>
              <a:t>Heterossexual</a:t>
            </a:r>
          </a:p>
        </p:txBody>
      </p:sp>
      <p:graphicFrame>
        <p:nvGraphicFramePr>
          <p:cNvPr id="12293" name="Group 5"/>
          <p:cNvGraphicFramePr>
            <a:graphicFrameLocks noGrp="1"/>
          </p:cNvGraphicFramePr>
          <p:nvPr/>
        </p:nvGraphicFramePr>
        <p:xfrm>
          <a:off x="228600" y="2514600"/>
          <a:ext cx="4344988" cy="3124200"/>
        </p:xfrm>
        <a:graphic>
          <a:graphicData uri="http://schemas.openxmlformats.org/drawingml/2006/table">
            <a:tbl>
              <a:tblPr/>
              <a:tblGrid>
                <a:gridCol w="1390650"/>
                <a:gridCol w="1477963"/>
                <a:gridCol w="1476375"/>
              </a:tblGrid>
              <a:tr h="320675"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1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kumimoji="0" lang="en-US" sz="1200" b="1" i="1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pitchFamily="32" charset="0"/>
                        <a:cs typeface="Arial Unicode MS" charset="0"/>
                      </a:endParaRPr>
                    </a:p>
                  </a:txBody>
                  <a:tcPr marL="90000" marR="90000" marT="46800" marB="46800" horzOverflow="overflow">
                    <a:lnL w="136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36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59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1000"/>
                        </a:lnSpc>
                        <a:spcBef>
                          <a:spcPts val="1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pt-B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Verdana" pitchFamily="32" charset="0"/>
                          <a:cs typeface="Arial Unicode MS" charset="0"/>
                        </a:rPr>
                        <a:t>Homem</a:t>
                      </a:r>
                    </a:p>
                  </a:txBody>
                  <a:tcPr marL="90000" marR="90000" marT="46800" marB="46800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36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59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1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pt-B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Verdana" pitchFamily="32" charset="0"/>
                          <a:cs typeface="Arial Unicode MS" charset="0"/>
                        </a:rPr>
                        <a:t>Mulher</a:t>
                      </a:r>
                    </a:p>
                  </a:txBody>
                  <a:tcPr marL="90000" marR="90000" marT="46800" marB="46800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36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36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5900"/>
                    </a:solidFill>
                  </a:tcPr>
                </a:tc>
              </a:tr>
              <a:tr h="506413"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1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pt-B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Verdana" pitchFamily="32" charset="0"/>
                          <a:cs typeface="Arial Unicode MS" charset="0"/>
                        </a:rPr>
                        <a:t>Sexo Biológico</a:t>
                      </a:r>
                    </a:p>
                  </a:txBody>
                  <a:tcPr marL="90000" marR="90000" marT="46800" marB="46800" horzOverflow="overflow">
                    <a:lnL w="136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59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1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pt-B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Verdana" pitchFamily="32" charset="0"/>
                          <a:cs typeface="Arial Unicode MS" charset="0"/>
                        </a:rPr>
                        <a:t>Macho</a:t>
                      </a:r>
                    </a:p>
                  </a:txBody>
                  <a:tcPr marL="90000" marR="90000" marT="46800" marB="46800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59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1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pt-B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Verdana" pitchFamily="32" charset="0"/>
                          <a:cs typeface="Arial Unicode MS" charset="0"/>
                        </a:rPr>
                        <a:t>Fêmea</a:t>
                      </a:r>
                    </a:p>
                  </a:txBody>
                  <a:tcPr marL="90000" marR="90000" marT="46800" marB="46800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36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5900"/>
                    </a:solidFill>
                  </a:tcPr>
                </a:tc>
              </a:tr>
              <a:tr h="503238"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1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pt-B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Verdana" pitchFamily="32" charset="0"/>
                          <a:cs typeface="Arial Unicode MS" charset="0"/>
                        </a:rPr>
                        <a:t>Identidade Sexual</a:t>
                      </a:r>
                    </a:p>
                  </a:txBody>
                  <a:tcPr marL="90000" marR="90000" marT="46800" marB="46800" horzOverflow="overflow">
                    <a:lnL w="136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59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1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pt-B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Verdana" pitchFamily="32" charset="0"/>
                          <a:cs typeface="Arial Unicode MS" charset="0"/>
                        </a:rPr>
                        <a:t>Masculina</a:t>
                      </a:r>
                    </a:p>
                  </a:txBody>
                  <a:tcPr marL="90000" marR="90000" marT="46800" marB="46800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59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1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pt-B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Verdana" pitchFamily="32" charset="0"/>
                          <a:cs typeface="Arial Unicode MS" charset="0"/>
                        </a:rPr>
                        <a:t>Feminina</a:t>
                      </a:r>
                    </a:p>
                  </a:txBody>
                  <a:tcPr marL="90000" marR="90000" marT="46800" marB="46800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36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5900"/>
                    </a:solidFill>
                  </a:tcPr>
                </a:tc>
              </a:tr>
              <a:tr h="896937"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1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pt-B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Verdana" pitchFamily="32" charset="0"/>
                          <a:cs typeface="Arial Unicode MS" charset="0"/>
                        </a:rPr>
                        <a:t>Papéis Sexuais</a:t>
                      </a:r>
                    </a:p>
                    <a:p>
                      <a:pPr marL="0" marR="0" lvl="0" indent="0" algn="l" defTabSz="449263" rtl="0" eaLnBrk="1" fontAlgn="base" latinLnBrk="0" hangingPunct="1">
                        <a:lnSpc>
                          <a:spcPct val="101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pt-B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Verdana" pitchFamily="32" charset="0"/>
                          <a:cs typeface="Arial Unicode MS" charset="0"/>
                        </a:rPr>
                        <a:t>Identidade de gênero</a:t>
                      </a:r>
                    </a:p>
                  </a:txBody>
                  <a:tcPr marL="90000" marR="90000" marT="46800" marB="46800" horzOverflow="overflow">
                    <a:lnL w="136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59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1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pt-B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Verdana" pitchFamily="32" charset="0"/>
                          <a:cs typeface="Arial Unicode MS" charset="0"/>
                        </a:rPr>
                        <a:t>Variáveis (masculinos ou femininos)</a:t>
                      </a:r>
                    </a:p>
                  </a:txBody>
                  <a:tcPr marL="90000" marR="90000" marT="46800" marB="46800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59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1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pt-B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Verdana" pitchFamily="32" charset="0"/>
                          <a:cs typeface="Arial Unicode MS" charset="0"/>
                        </a:rPr>
                        <a:t>Variáveis (masculinos ou femininos)</a:t>
                      </a:r>
                    </a:p>
                  </a:txBody>
                  <a:tcPr marL="90000" marR="90000" marT="46800" marB="46800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36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5900"/>
                    </a:solidFill>
                  </a:tcPr>
                </a:tc>
              </a:tr>
              <a:tr h="896937"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1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pt-B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Verdana" pitchFamily="32" charset="0"/>
                          <a:cs typeface="Arial Unicode MS" charset="0"/>
                        </a:rPr>
                        <a:t>Orientação do Desejo</a:t>
                      </a:r>
                    </a:p>
                  </a:txBody>
                  <a:tcPr marL="90000" marR="90000" marT="46800" marB="46800" horzOverflow="overflow">
                    <a:lnL w="136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36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59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1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pt-B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2" charset="0"/>
                          <a:cs typeface="Arial Unicode MS" charset="0"/>
                        </a:rPr>
                        <a:t>Sexo oposto,</a:t>
                      </a:r>
                      <a:r>
                        <a:rPr kumimoji="0" lang="pt-B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Verdana" pitchFamily="32" charset="0"/>
                          <a:cs typeface="Arial Unicode MS" charset="0"/>
                        </a:rPr>
                        <a:t> portanto heterossexual</a:t>
                      </a:r>
                    </a:p>
                  </a:txBody>
                  <a:tcPr marL="90000" marR="90000" marT="46800" marB="46800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36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59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1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pt-BR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2" charset="0"/>
                          <a:cs typeface="Arial Unicode MS" charset="0"/>
                        </a:rPr>
                        <a:t>Sexo oposto,</a:t>
                      </a:r>
                      <a:r>
                        <a:rPr kumimoji="0" lang="pt-BR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Verdana" pitchFamily="32" charset="0"/>
                          <a:cs typeface="Arial Unicode MS" charset="0"/>
                        </a:rPr>
                        <a:t> portanto heterossexual</a:t>
                      </a:r>
                    </a:p>
                  </a:txBody>
                  <a:tcPr marL="90000" marR="90000" marT="46800" marB="46800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36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36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59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2347" name="Group 59"/>
          <p:cNvGraphicFramePr>
            <a:graphicFrameLocks noGrp="1"/>
          </p:cNvGraphicFramePr>
          <p:nvPr/>
        </p:nvGraphicFramePr>
        <p:xfrm>
          <a:off x="4876800" y="2514600"/>
          <a:ext cx="3963988" cy="3122614"/>
        </p:xfrm>
        <a:graphic>
          <a:graphicData uri="http://schemas.openxmlformats.org/drawingml/2006/table">
            <a:tbl>
              <a:tblPr/>
              <a:tblGrid>
                <a:gridCol w="1276350"/>
                <a:gridCol w="1341438"/>
                <a:gridCol w="1346200"/>
              </a:tblGrid>
              <a:tr h="330200"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1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kumimoji="0" lang="en-US" sz="1200" b="1" i="1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pitchFamily="32" charset="0"/>
                        <a:cs typeface="Arial Unicode MS" charset="0"/>
                      </a:endParaRPr>
                    </a:p>
                  </a:txBody>
                  <a:tcPr marL="90000" marR="90000" marT="46800" marB="46800" horzOverflow="overflow">
                    <a:lnL w="136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36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59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1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pt-B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Verdana" pitchFamily="32" charset="0"/>
                          <a:cs typeface="Arial Unicode MS" charset="0"/>
                        </a:rPr>
                        <a:t>Homem</a:t>
                      </a:r>
                    </a:p>
                  </a:txBody>
                  <a:tcPr marL="90000" marR="90000" marT="46800" marB="46800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36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59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1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pt-B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Verdana" pitchFamily="32" charset="0"/>
                          <a:cs typeface="Arial Unicode MS" charset="0"/>
                        </a:rPr>
                        <a:t>Mulher</a:t>
                      </a:r>
                    </a:p>
                  </a:txBody>
                  <a:tcPr marL="90000" marR="90000" marT="46800" marB="46800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36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36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5900"/>
                    </a:solidFill>
                  </a:tcPr>
                </a:tc>
              </a:tr>
              <a:tr h="500063"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1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pt-B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Verdana" pitchFamily="32" charset="0"/>
                          <a:cs typeface="Arial Unicode MS" charset="0"/>
                        </a:rPr>
                        <a:t>Sexo Biológico</a:t>
                      </a:r>
                    </a:p>
                  </a:txBody>
                  <a:tcPr marL="90000" marR="90000" marT="46800" marB="46800" horzOverflow="overflow">
                    <a:lnL w="136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59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1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pt-B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Verdana" pitchFamily="32" charset="0"/>
                          <a:cs typeface="Arial Unicode MS" charset="0"/>
                        </a:rPr>
                        <a:t>Macho</a:t>
                      </a:r>
                    </a:p>
                  </a:txBody>
                  <a:tcPr marL="90000" marR="90000" marT="46800" marB="46800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59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1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pt-B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Verdana" pitchFamily="32" charset="0"/>
                          <a:cs typeface="Arial Unicode MS" charset="0"/>
                        </a:rPr>
                        <a:t>Fêmea</a:t>
                      </a:r>
                    </a:p>
                  </a:txBody>
                  <a:tcPr marL="90000" marR="90000" marT="46800" marB="46800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36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5900"/>
                    </a:solidFill>
                  </a:tcPr>
                </a:tc>
              </a:tr>
              <a:tr h="501650"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1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pt-B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Verdana" pitchFamily="32" charset="0"/>
                          <a:cs typeface="Arial Unicode MS" charset="0"/>
                        </a:rPr>
                        <a:t>Identidade Sexual</a:t>
                      </a:r>
                    </a:p>
                  </a:txBody>
                  <a:tcPr marL="90000" marR="90000" marT="46800" marB="46800" horzOverflow="overflow">
                    <a:lnL w="136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59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1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pt-B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Verdana" pitchFamily="32" charset="0"/>
                          <a:cs typeface="Arial Unicode MS" charset="0"/>
                        </a:rPr>
                        <a:t>Masculina</a:t>
                      </a:r>
                    </a:p>
                  </a:txBody>
                  <a:tcPr marL="90000" marR="90000" marT="46800" marB="46800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59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1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pt-B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Verdana" pitchFamily="32" charset="0"/>
                          <a:cs typeface="Arial Unicode MS" charset="0"/>
                        </a:rPr>
                        <a:t>Feminina</a:t>
                      </a:r>
                    </a:p>
                  </a:txBody>
                  <a:tcPr marL="90000" marR="90000" marT="46800" marB="46800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36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5900"/>
                    </a:solidFill>
                  </a:tcPr>
                </a:tc>
              </a:tr>
              <a:tr h="903288"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1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pt-B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Verdana" pitchFamily="32" charset="0"/>
                          <a:cs typeface="Arial Unicode MS" charset="0"/>
                        </a:rPr>
                        <a:t>Papéis Sexuais</a:t>
                      </a:r>
                    </a:p>
                    <a:p>
                      <a:pPr marL="0" marR="0" lvl="0" indent="0" algn="l" defTabSz="449263" rtl="0" eaLnBrk="1" fontAlgn="base" latinLnBrk="0" hangingPunct="1">
                        <a:lnSpc>
                          <a:spcPct val="101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pt-B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Verdana" pitchFamily="32" charset="0"/>
                          <a:cs typeface="Arial Unicode MS" charset="0"/>
                        </a:rPr>
                        <a:t>Identidade de gênero</a:t>
                      </a:r>
                    </a:p>
                  </a:txBody>
                  <a:tcPr marL="90000" marR="90000" marT="46800" marB="46800" horzOverflow="overflow">
                    <a:lnL w="136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59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1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pt-B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Verdana" pitchFamily="32" charset="0"/>
                          <a:cs typeface="Arial Unicode MS" charset="0"/>
                        </a:rPr>
                        <a:t>Variáveis (masculinos ou femininos)</a:t>
                      </a:r>
                    </a:p>
                  </a:txBody>
                  <a:tcPr marL="90000" marR="90000" marT="46800" marB="46800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59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1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pt-B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Verdana" pitchFamily="32" charset="0"/>
                          <a:cs typeface="Arial Unicode MS" charset="0"/>
                        </a:rPr>
                        <a:t>Variáveis (masculinos ou femininos)</a:t>
                      </a:r>
                    </a:p>
                  </a:txBody>
                  <a:tcPr marL="90000" marR="90000" marT="46800" marB="46800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36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5900"/>
                    </a:solidFill>
                  </a:tcPr>
                </a:tc>
              </a:tr>
              <a:tr h="887413"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1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pt-B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Verdana" pitchFamily="32" charset="0"/>
                          <a:cs typeface="Arial Unicode MS" charset="0"/>
                        </a:rPr>
                        <a:t>Orientação do Desejo</a:t>
                      </a:r>
                    </a:p>
                  </a:txBody>
                  <a:tcPr marL="90000" marR="90000" marT="46800" marB="46800" horzOverflow="overflow">
                    <a:lnL w="136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36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59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1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pt-B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2" charset="0"/>
                          <a:cs typeface="Arial Unicode MS" charset="0"/>
                        </a:rPr>
                        <a:t>Mesmo sexo,</a:t>
                      </a:r>
                      <a:r>
                        <a:rPr kumimoji="0" lang="pt-B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Verdana" pitchFamily="32" charset="0"/>
                          <a:cs typeface="Arial Unicode MS" charset="0"/>
                        </a:rPr>
                        <a:t> portanto homossexual</a:t>
                      </a:r>
                    </a:p>
                  </a:txBody>
                  <a:tcPr marL="90000" marR="90000" marT="46800" marB="46800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36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59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1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pt-BR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2" charset="0"/>
                          <a:cs typeface="Arial Unicode MS" charset="0"/>
                        </a:rPr>
                        <a:t>Mesmo sexo,</a:t>
                      </a:r>
                      <a:r>
                        <a:rPr kumimoji="0" lang="pt-BR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Verdana" pitchFamily="32" charset="0"/>
                          <a:cs typeface="Arial Unicode MS" charset="0"/>
                        </a:rPr>
                        <a:t> portanto homossexual    </a:t>
                      </a:r>
                    </a:p>
                  </a:txBody>
                  <a:tcPr marL="90000" marR="90000" marT="46800" marB="46800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36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36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5900"/>
                    </a:solidFill>
                  </a:tcPr>
                </a:tc>
              </a:tr>
            </a:tbl>
          </a:graphicData>
        </a:graphic>
      </p:graphicFrame>
      <p:sp>
        <p:nvSpPr>
          <p:cNvPr id="11322" name="Rectangle 113"/>
          <p:cNvSpPr>
            <a:spLocks noChangeArrowheads="1"/>
          </p:cNvSpPr>
          <p:nvPr/>
        </p:nvSpPr>
        <p:spPr bwMode="auto">
          <a:xfrm>
            <a:off x="4876800" y="152400"/>
            <a:ext cx="36576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ctr"/>
          <a:lstStyle/>
          <a:p>
            <a:pPr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t-BR" sz="3600" b="1">
                <a:solidFill>
                  <a:srgbClr val="000000"/>
                </a:solidFill>
                <a:latin typeface="Verdana" pitchFamily="34" charset="0"/>
              </a:rPr>
              <a:t>Homossexual</a:t>
            </a:r>
          </a:p>
        </p:txBody>
      </p:sp>
    </p:spTree>
    <p:extLst>
      <p:ext uri="{BB962C8B-B14F-4D97-AF65-F5344CB8AC3E}">
        <p14:creationId xmlns:p14="http://schemas.microsoft.com/office/powerpoint/2010/main" xmlns="" val="1334002906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22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w/2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22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1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Group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173171765"/>
              </p:ext>
            </p:extLst>
          </p:nvPr>
        </p:nvGraphicFramePr>
        <p:xfrm>
          <a:off x="323527" y="1052737"/>
          <a:ext cx="8568952" cy="5181832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1632892"/>
                <a:gridCol w="1735413"/>
                <a:gridCol w="1733549"/>
                <a:gridCol w="1733549"/>
                <a:gridCol w="1733549"/>
              </a:tblGrid>
              <a:tr h="590030">
                <a:tc rowSpan="2"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1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kumimoji="0" lang="en-US" sz="1200" b="1" i="1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pitchFamily="32" charset="0"/>
                        <a:cs typeface="Arial Unicode MS" charset="0"/>
                      </a:endParaRPr>
                    </a:p>
                  </a:txBody>
                  <a:tcPr marL="90000" marR="90000" marT="46800" marB="46800" horzOverflow="overflow">
                    <a:lnL w="12700" cmpd="sng">
                      <a:noFill/>
                    </a:lnL>
                    <a:lnT w="12700" cmpd="sng">
                      <a:noFill/>
                    </a:lnT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101000"/>
                        </a:lnSpc>
                        <a:spcBef>
                          <a:spcPts val="1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lang="pt-BR" sz="3200" b="1" dirty="0" smtClean="0"/>
                        <a:t>Heterossexual</a:t>
                      </a:r>
                    </a:p>
                  </a:txBody>
                  <a:tcPr marL="90000" marR="90000" marT="46800" marB="46800" horzOverflow="overflow"/>
                </a:tc>
                <a:tc hMerge="1"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1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kumimoji="0" lang="pt-BR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Verdana" pitchFamily="32" charset="0"/>
                        <a:cs typeface="Arial Unicode MS" charset="0"/>
                      </a:endParaRPr>
                    </a:p>
                  </a:txBody>
                  <a:tcPr marL="90000" marR="90000" marT="46800" marB="46800" horzOverflow="overflow"/>
                </a:tc>
                <a:tc gridSpan="2"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101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pt-BR" sz="3200" b="1" dirty="0" smtClean="0"/>
                        <a:t>Homossexual</a:t>
                      </a:r>
                      <a:endParaRPr kumimoji="0" lang="pt-BR" sz="32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Verdana" pitchFamily="32" charset="0"/>
                        <a:cs typeface="Arial Unicode MS" charset="0"/>
                      </a:endParaRPr>
                    </a:p>
                  </a:txBody>
                  <a:tcPr marL="90000" marR="90000" marT="46800" marB="46800" horzOverflow="overflow"/>
                </a:tc>
                <a:tc hMerge="1"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1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kumimoji="0" lang="pt-BR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Verdana" pitchFamily="32" charset="0"/>
                        <a:cs typeface="Arial Unicode MS" charset="0"/>
                      </a:endParaRPr>
                    </a:p>
                  </a:txBody>
                  <a:tcPr marL="90000" marR="90000" marT="46800" marB="46800" horzOverflow="overflow"/>
                </a:tc>
              </a:tr>
              <a:tr h="471314">
                <a:tc vMerge="1"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1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kumimoji="0" lang="en-US" sz="1800" b="1" i="1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pitchFamily="32" charset="0"/>
                        <a:cs typeface="Arial Unicode MS" charset="0"/>
                      </a:endParaRPr>
                    </a:p>
                  </a:txBody>
                  <a:tcPr marL="90000" marR="90000" marT="46800" marB="46800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1000"/>
                        </a:lnSpc>
                        <a:spcBef>
                          <a:spcPts val="1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pt-BR" sz="18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Homem</a:t>
                      </a:r>
                      <a:endParaRPr kumimoji="0" lang="pt-BR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Verdana" pitchFamily="32" charset="0"/>
                        <a:cs typeface="Arial Unicode MS" charset="0"/>
                      </a:endParaRPr>
                    </a:p>
                  </a:txBody>
                  <a:tcPr marL="90000" marR="90000" marT="46800" marB="46800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1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pt-BR" sz="18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Mulher</a:t>
                      </a:r>
                      <a:endParaRPr kumimoji="0" lang="pt-BR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Verdana" pitchFamily="32" charset="0"/>
                        <a:cs typeface="Arial Unicode MS" charset="0"/>
                      </a:endParaRPr>
                    </a:p>
                  </a:txBody>
                  <a:tcPr marL="90000" marR="90000" marT="46800" marB="46800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1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pt-BR" sz="18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Homem</a:t>
                      </a:r>
                      <a:endParaRPr kumimoji="0" lang="pt-BR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Verdana" pitchFamily="32" charset="0"/>
                        <a:cs typeface="Arial Unicode MS" charset="0"/>
                      </a:endParaRPr>
                    </a:p>
                  </a:txBody>
                  <a:tcPr marL="90000" marR="90000" marT="46800" marB="46800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1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pt-BR" sz="18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Mulher</a:t>
                      </a:r>
                      <a:endParaRPr kumimoji="0" lang="pt-BR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Verdana" pitchFamily="32" charset="0"/>
                        <a:cs typeface="Arial Unicode MS" charset="0"/>
                      </a:endParaRPr>
                    </a:p>
                  </a:txBody>
                  <a:tcPr marL="90000" marR="90000" marT="46800" marB="46800" horzOverflow="overflow"/>
                </a:tc>
              </a:tr>
              <a:tr h="744302"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1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pt-BR" sz="18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Sexo Biológico</a:t>
                      </a:r>
                      <a:endParaRPr kumimoji="0" lang="pt-BR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Verdana" pitchFamily="32" charset="0"/>
                        <a:cs typeface="Arial Unicode MS" charset="0"/>
                      </a:endParaRPr>
                    </a:p>
                  </a:txBody>
                  <a:tcPr marL="90000" marR="90000" marT="46800" marB="46800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1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pt-BR" sz="1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Macho</a:t>
                      </a:r>
                      <a:endParaRPr kumimoji="0" lang="pt-BR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Verdana" pitchFamily="32" charset="0"/>
                        <a:cs typeface="Arial Unicode MS" charset="0"/>
                      </a:endParaRPr>
                    </a:p>
                  </a:txBody>
                  <a:tcPr marL="90000" marR="90000" marT="46800" marB="46800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1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pt-BR" sz="18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Fêmea</a:t>
                      </a:r>
                      <a:endParaRPr kumimoji="0" lang="pt-BR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Verdana" pitchFamily="32" charset="0"/>
                        <a:cs typeface="Arial Unicode MS" charset="0"/>
                      </a:endParaRPr>
                    </a:p>
                  </a:txBody>
                  <a:tcPr marL="90000" marR="90000" marT="46800" marB="46800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1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pt-BR" sz="1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Macho</a:t>
                      </a:r>
                      <a:endParaRPr kumimoji="0" lang="pt-BR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Verdana" pitchFamily="32" charset="0"/>
                        <a:cs typeface="Arial Unicode MS" charset="0"/>
                      </a:endParaRPr>
                    </a:p>
                  </a:txBody>
                  <a:tcPr marL="90000" marR="90000" marT="46800" marB="46800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1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pt-BR" sz="18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Fêmea</a:t>
                      </a:r>
                      <a:endParaRPr kumimoji="0" lang="pt-BR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Verdana" pitchFamily="32" charset="0"/>
                        <a:cs typeface="Arial Unicode MS" charset="0"/>
                      </a:endParaRPr>
                    </a:p>
                  </a:txBody>
                  <a:tcPr marL="90000" marR="90000" marT="46800" marB="46800" horzOverflow="overflow"/>
                </a:tc>
              </a:tr>
              <a:tr h="739636"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1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pt-BR" sz="18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Identidade Sexual</a:t>
                      </a:r>
                      <a:endParaRPr kumimoji="0" lang="pt-BR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Verdana" pitchFamily="32" charset="0"/>
                        <a:cs typeface="Arial Unicode MS" charset="0"/>
                      </a:endParaRPr>
                    </a:p>
                  </a:txBody>
                  <a:tcPr marL="90000" marR="90000" marT="46800" marB="46800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1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pt-BR" sz="1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Masculina</a:t>
                      </a:r>
                      <a:endParaRPr kumimoji="0" lang="pt-BR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Verdana" pitchFamily="32" charset="0"/>
                        <a:cs typeface="Arial Unicode MS" charset="0"/>
                      </a:endParaRPr>
                    </a:p>
                  </a:txBody>
                  <a:tcPr marL="90000" marR="90000" marT="46800" marB="46800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1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pt-BR" sz="1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Feminina</a:t>
                      </a:r>
                      <a:endParaRPr kumimoji="0" lang="pt-BR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Verdana" pitchFamily="32" charset="0"/>
                        <a:cs typeface="Arial Unicode MS" charset="0"/>
                      </a:endParaRPr>
                    </a:p>
                  </a:txBody>
                  <a:tcPr marL="90000" marR="90000" marT="46800" marB="46800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1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pt-BR" sz="1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Masculina</a:t>
                      </a:r>
                      <a:endParaRPr kumimoji="0" lang="pt-BR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Verdana" pitchFamily="32" charset="0"/>
                        <a:cs typeface="Arial Unicode MS" charset="0"/>
                      </a:endParaRPr>
                    </a:p>
                  </a:txBody>
                  <a:tcPr marL="90000" marR="90000" marT="46800" marB="46800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1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pt-BR" sz="18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Feminina</a:t>
                      </a:r>
                      <a:endParaRPr kumimoji="0" lang="pt-BR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Verdana" pitchFamily="32" charset="0"/>
                        <a:cs typeface="Arial Unicode MS" charset="0"/>
                      </a:endParaRPr>
                    </a:p>
                  </a:txBody>
                  <a:tcPr marL="90000" marR="90000" marT="46800" marB="46800" horzOverflow="overflow"/>
                </a:tc>
              </a:tr>
              <a:tr h="1318275"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1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pt-BR" sz="18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Papéis Sexuais</a:t>
                      </a:r>
                    </a:p>
                    <a:p>
                      <a:pPr marL="0" marR="0" lvl="0" indent="0" algn="l" defTabSz="449263" rtl="0" eaLnBrk="1" fontAlgn="base" latinLnBrk="0" hangingPunct="1">
                        <a:lnSpc>
                          <a:spcPct val="101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pt-BR" sz="18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Identidade de gênero</a:t>
                      </a:r>
                      <a:endParaRPr kumimoji="0" lang="pt-BR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Verdana" pitchFamily="32" charset="0"/>
                        <a:cs typeface="Arial Unicode MS" charset="0"/>
                      </a:endParaRPr>
                    </a:p>
                  </a:txBody>
                  <a:tcPr marL="90000" marR="90000" marT="46800" marB="46800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1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pt-BR" sz="18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Variáveis (masculinos ou femininos)</a:t>
                      </a:r>
                      <a:endParaRPr kumimoji="0" lang="pt-BR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Verdana" pitchFamily="32" charset="0"/>
                        <a:cs typeface="Arial Unicode MS" charset="0"/>
                      </a:endParaRPr>
                    </a:p>
                  </a:txBody>
                  <a:tcPr marL="90000" marR="90000" marT="46800" marB="46800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1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pt-BR" sz="1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Variáveis (masculinos ou femininos)</a:t>
                      </a:r>
                      <a:endParaRPr kumimoji="0" lang="pt-BR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Verdana" pitchFamily="32" charset="0"/>
                        <a:cs typeface="Arial Unicode MS" charset="0"/>
                      </a:endParaRPr>
                    </a:p>
                  </a:txBody>
                  <a:tcPr marL="90000" marR="90000" marT="46800" marB="46800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1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pt-BR" sz="1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Variáveis (masculinos ou femininos)</a:t>
                      </a:r>
                      <a:endParaRPr kumimoji="0" lang="pt-BR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Verdana" pitchFamily="32" charset="0"/>
                        <a:cs typeface="Arial Unicode MS" charset="0"/>
                      </a:endParaRPr>
                    </a:p>
                  </a:txBody>
                  <a:tcPr marL="90000" marR="90000" marT="46800" marB="46800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1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pt-BR" sz="1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Variáveis (masculinos ou femininos)</a:t>
                      </a:r>
                      <a:endParaRPr kumimoji="0" lang="pt-BR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Verdana" pitchFamily="32" charset="0"/>
                        <a:cs typeface="Arial Unicode MS" charset="0"/>
                      </a:endParaRPr>
                    </a:p>
                  </a:txBody>
                  <a:tcPr marL="90000" marR="90000" marT="46800" marB="46800" horzOverflow="overflow"/>
                </a:tc>
              </a:tr>
              <a:tr h="1318275"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1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pt-BR" sz="18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Orientação do Desejo</a:t>
                      </a:r>
                      <a:endParaRPr kumimoji="0" lang="pt-BR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Verdana" pitchFamily="32" charset="0"/>
                        <a:cs typeface="Arial Unicode MS" charset="0"/>
                      </a:endParaRPr>
                    </a:p>
                  </a:txBody>
                  <a:tcPr marL="90000" marR="90000" marT="46800" marB="46800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1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pt-BR" sz="18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Sexo oposto, </a:t>
                      </a:r>
                      <a:r>
                        <a:rPr kumimoji="0" lang="pt-BR" sz="1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portanto heterossexual</a:t>
                      </a:r>
                      <a:endParaRPr kumimoji="0" lang="pt-BR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Verdana" pitchFamily="32" charset="0"/>
                        <a:cs typeface="Arial Unicode MS" charset="0"/>
                      </a:endParaRPr>
                    </a:p>
                  </a:txBody>
                  <a:tcPr marL="90000" marR="90000" marT="46800" marB="46800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1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pt-BR" sz="18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Sexo oposto, </a:t>
                      </a:r>
                      <a:r>
                        <a:rPr kumimoji="0" lang="pt-BR" sz="1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portanto heterossexual</a:t>
                      </a:r>
                      <a:endParaRPr kumimoji="0" lang="pt-BR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Verdana" pitchFamily="32" charset="0"/>
                        <a:cs typeface="Arial Unicode MS" charset="0"/>
                      </a:endParaRPr>
                    </a:p>
                  </a:txBody>
                  <a:tcPr marL="90000" marR="90000" marT="46800" marB="46800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1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pt-BR" sz="18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Mesmo sexo, </a:t>
                      </a:r>
                      <a:r>
                        <a:rPr kumimoji="0" lang="pt-BR" sz="1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portanto homossexual</a:t>
                      </a:r>
                      <a:endParaRPr kumimoji="0" lang="pt-BR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Verdana" pitchFamily="32" charset="0"/>
                        <a:cs typeface="Arial Unicode MS" charset="0"/>
                      </a:endParaRPr>
                    </a:p>
                  </a:txBody>
                  <a:tcPr marL="90000" marR="90000" marT="46800" marB="46800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1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pt-BR" sz="18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Mesmo sexo, </a:t>
                      </a:r>
                      <a:r>
                        <a:rPr kumimoji="0" lang="pt-BR" sz="1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portanto homossexual    </a:t>
                      </a:r>
                      <a:endParaRPr kumimoji="0" lang="pt-BR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Verdana" pitchFamily="32" charset="0"/>
                        <a:cs typeface="Arial Unicode MS" charset="0"/>
                      </a:endParaRPr>
                    </a:p>
                  </a:txBody>
                  <a:tcPr marL="90000" marR="90000" marT="46800" marB="46800" horzOverflow="overflow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39661984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1"/>
          <p:cNvSpPr>
            <a:spLocks noChangeArrowheads="1"/>
          </p:cNvSpPr>
          <p:nvPr/>
        </p:nvSpPr>
        <p:spPr bwMode="auto">
          <a:xfrm>
            <a:off x="0" y="0"/>
            <a:ext cx="1295400" cy="1219200"/>
          </a:xfrm>
          <a:prstGeom prst="rect">
            <a:avLst/>
          </a:prstGeom>
          <a:solidFill>
            <a:srgbClr val="FFFFFF"/>
          </a:solidFill>
          <a:ln w="9360">
            <a:solidFill>
              <a:srgbClr val="FFFF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pt-BR"/>
          </a:p>
        </p:txBody>
      </p:sp>
      <p:sp>
        <p:nvSpPr>
          <p:cNvPr id="3075" name="Rectangle 2"/>
          <p:cNvSpPr>
            <a:spLocks noChangeArrowheads="1"/>
          </p:cNvSpPr>
          <p:nvPr/>
        </p:nvSpPr>
        <p:spPr bwMode="auto">
          <a:xfrm>
            <a:off x="1295400" y="0"/>
            <a:ext cx="7848600" cy="6858000"/>
          </a:xfrm>
          <a:prstGeom prst="rect">
            <a:avLst/>
          </a:prstGeom>
          <a:gradFill rotWithShape="0">
            <a:gsLst>
              <a:gs pos="0">
                <a:srgbClr val="DBDBDB"/>
              </a:gs>
              <a:gs pos="100000">
                <a:srgbClr val="B2B2B2"/>
              </a:gs>
            </a:gsLst>
            <a:lin ang="108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pt-BR"/>
          </a:p>
        </p:txBody>
      </p:sp>
      <p:sp>
        <p:nvSpPr>
          <p:cNvPr id="3076" name="Rectangle 3"/>
          <p:cNvSpPr>
            <a:spLocks noChangeArrowheads="1"/>
          </p:cNvSpPr>
          <p:nvPr/>
        </p:nvSpPr>
        <p:spPr bwMode="auto">
          <a:xfrm>
            <a:off x="0" y="1219200"/>
            <a:ext cx="1295400" cy="5638800"/>
          </a:xfrm>
          <a:prstGeom prst="rect">
            <a:avLst/>
          </a:prstGeom>
          <a:solidFill>
            <a:srgbClr val="B2B2B2"/>
          </a:solidFill>
          <a:ln w="9360">
            <a:solidFill>
              <a:srgbClr val="B2B2B2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pt-BR"/>
          </a:p>
        </p:txBody>
      </p:sp>
      <p:sp>
        <p:nvSpPr>
          <p:cNvPr id="3077" name="Rectangle 4"/>
          <p:cNvSpPr>
            <a:spLocks noChangeArrowheads="1"/>
          </p:cNvSpPr>
          <p:nvPr/>
        </p:nvSpPr>
        <p:spPr bwMode="auto">
          <a:xfrm>
            <a:off x="1295400" y="1219200"/>
            <a:ext cx="7848600" cy="5638800"/>
          </a:xfrm>
          <a:prstGeom prst="rect">
            <a:avLst/>
          </a:prstGeom>
          <a:solidFill>
            <a:srgbClr val="005C54"/>
          </a:solidFill>
          <a:ln w="9360">
            <a:solidFill>
              <a:srgbClr val="005C54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pt-BR"/>
          </a:p>
        </p:txBody>
      </p:sp>
      <p:sp>
        <p:nvSpPr>
          <p:cNvPr id="4101" name="Rectangle 5"/>
          <p:cNvSpPr>
            <a:spLocks noChangeArrowheads="1"/>
          </p:cNvSpPr>
          <p:nvPr/>
        </p:nvSpPr>
        <p:spPr bwMode="auto">
          <a:xfrm>
            <a:off x="1295400" y="1219200"/>
            <a:ext cx="7848600" cy="5638800"/>
          </a:xfrm>
          <a:prstGeom prst="rect">
            <a:avLst/>
          </a:prstGeom>
          <a:solidFill>
            <a:srgbClr val="FF5900"/>
          </a:solidFill>
          <a:ln w="9360">
            <a:solidFill>
              <a:srgbClr val="FF7D00"/>
            </a:solidFill>
            <a:miter lim="800000"/>
            <a:headEnd/>
            <a:tailEnd/>
          </a:ln>
        </p:spPr>
        <p:txBody>
          <a:bodyPr wrap="none" lIns="90000" tIns="46800" rIns="90000" bIns="46800" anchor="ctr"/>
          <a:lstStyle/>
          <a:p>
            <a:pPr algn="ctr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800">
                <a:solidFill>
                  <a:srgbClr val="005C54"/>
                </a:solidFill>
              </a:rPr>
              <a:t> </a:t>
            </a:r>
          </a:p>
        </p:txBody>
      </p:sp>
      <p:sp>
        <p:nvSpPr>
          <p:cNvPr id="3079" name="Rectangle 6"/>
          <p:cNvSpPr>
            <a:spLocks noGrp="1" noChangeArrowheads="1"/>
          </p:cNvSpPr>
          <p:nvPr>
            <p:ph type="title"/>
          </p:nvPr>
        </p:nvSpPr>
        <p:spPr>
          <a:xfrm>
            <a:off x="1219200" y="76200"/>
            <a:ext cx="7772400" cy="1143000"/>
          </a:xfrm>
        </p:spPr>
        <p:txBody>
          <a:bodyPr/>
          <a:lstStyle/>
          <a:p>
            <a:pPr eaLnBrk="1" hangingPunct="1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t-BR" sz="3800" b="1" dirty="0" smtClean="0">
                <a:latin typeface="Verdana" pitchFamily="34" charset="0"/>
              </a:rPr>
              <a:t>4 Pilares da Sexualidade</a:t>
            </a:r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1676400" y="1600200"/>
            <a:ext cx="7315200" cy="5029200"/>
          </a:xfrm>
        </p:spPr>
        <p:txBody>
          <a:bodyPr/>
          <a:lstStyle/>
          <a:p>
            <a:pPr marL="341313" indent="-341313" eaLnBrk="1" hangingPunct="1">
              <a:spcBef>
                <a:spcPct val="0"/>
              </a:spcBef>
              <a:buClr>
                <a:srgbClr val="FFFFFF"/>
              </a:buClr>
              <a:buFont typeface="Verdana" pitchFamily="34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pt-BR" sz="2400" b="1" dirty="0" smtClean="0">
                <a:solidFill>
                  <a:srgbClr val="FFFFFF"/>
                </a:solidFill>
                <a:latin typeface="Verdana" pitchFamily="34" charset="0"/>
              </a:rPr>
              <a:t>Sexo Biológico</a:t>
            </a:r>
          </a:p>
          <a:p>
            <a:pPr marL="741363" lvl="1" indent="-284163" eaLnBrk="1" hangingPunct="1">
              <a:spcBef>
                <a:spcPct val="0"/>
              </a:spcBef>
              <a:buClr>
                <a:srgbClr val="FFFFFF"/>
              </a:buClr>
              <a:buFont typeface="Verdana" pitchFamily="34" charset="0"/>
              <a:buChar char="–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pt-BR" sz="2400" dirty="0" smtClean="0">
                <a:solidFill>
                  <a:srgbClr val="FFFFFF"/>
                </a:solidFill>
                <a:latin typeface="Verdana" pitchFamily="34" charset="0"/>
              </a:rPr>
              <a:t>Características genotípicas e fenotípicas</a:t>
            </a:r>
          </a:p>
          <a:p>
            <a:pPr marL="741363" lvl="1" indent="-284163" eaLnBrk="1" hangingPunct="1">
              <a:spcBef>
                <a:spcPct val="0"/>
              </a:spcBef>
              <a:buClr>
                <a:srgbClr val="FFFFFF"/>
              </a:buClr>
              <a:buFont typeface="Verdana" pitchFamily="34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pt-BR" sz="2400" dirty="0" smtClean="0">
              <a:solidFill>
                <a:srgbClr val="FFFFFF"/>
              </a:solidFill>
              <a:latin typeface="Verdana" pitchFamily="34" charset="0"/>
            </a:endParaRPr>
          </a:p>
          <a:p>
            <a:pPr marL="341313" indent="-341313" eaLnBrk="1" hangingPunct="1">
              <a:spcBef>
                <a:spcPct val="0"/>
              </a:spcBef>
              <a:buClr>
                <a:srgbClr val="FFFFFF"/>
              </a:buClr>
              <a:buFont typeface="Verdana" pitchFamily="34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pt-BR" sz="2400" b="1" dirty="0" smtClean="0">
                <a:solidFill>
                  <a:srgbClr val="FFFFFF"/>
                </a:solidFill>
                <a:latin typeface="Verdana" pitchFamily="34" charset="0"/>
              </a:rPr>
              <a:t>Papéis Sexuais – Identidade de gênero</a:t>
            </a:r>
          </a:p>
          <a:p>
            <a:pPr marL="741363" lvl="1" indent="-284163" eaLnBrk="1" hangingPunct="1">
              <a:spcBef>
                <a:spcPct val="0"/>
              </a:spcBef>
              <a:buClr>
                <a:srgbClr val="FFFFFF"/>
              </a:buClr>
              <a:buFont typeface="Verdana" pitchFamily="34" charset="0"/>
              <a:buChar char="–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pt-BR" sz="2400" dirty="0" smtClean="0">
                <a:solidFill>
                  <a:srgbClr val="FFFFFF"/>
                </a:solidFill>
                <a:latin typeface="Verdana" pitchFamily="34" charset="0"/>
              </a:rPr>
              <a:t>Como me comporto</a:t>
            </a:r>
          </a:p>
          <a:p>
            <a:pPr marL="741363" lvl="1" indent="-284163" eaLnBrk="1" hangingPunct="1">
              <a:spcBef>
                <a:spcPct val="0"/>
              </a:spcBef>
              <a:buClr>
                <a:srgbClr val="FFFFFF"/>
              </a:buClr>
              <a:buFont typeface="Verdana" pitchFamily="34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pt-BR" sz="2400" dirty="0" smtClean="0">
              <a:solidFill>
                <a:srgbClr val="FFFFFF"/>
              </a:solidFill>
              <a:latin typeface="Verdana" pitchFamily="34" charset="0"/>
            </a:endParaRPr>
          </a:p>
          <a:p>
            <a:pPr marL="341313" indent="-341313" eaLnBrk="1" hangingPunct="1">
              <a:spcBef>
                <a:spcPct val="0"/>
              </a:spcBef>
              <a:buClr>
                <a:srgbClr val="FFFFFF"/>
              </a:buClr>
              <a:buFont typeface="Verdana" pitchFamily="34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pt-BR" sz="2400" b="1" dirty="0" smtClean="0">
                <a:solidFill>
                  <a:srgbClr val="FFFFFF"/>
                </a:solidFill>
                <a:latin typeface="Verdana" pitchFamily="34" charset="0"/>
              </a:rPr>
              <a:t>Identidade Sexual</a:t>
            </a:r>
          </a:p>
          <a:p>
            <a:pPr marL="741363" lvl="1" indent="-284163" eaLnBrk="1" hangingPunct="1">
              <a:spcBef>
                <a:spcPct val="0"/>
              </a:spcBef>
              <a:buClr>
                <a:srgbClr val="FFFFFF"/>
              </a:buClr>
              <a:buFont typeface="Verdana" pitchFamily="34" charset="0"/>
              <a:buChar char="–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pt-BR" sz="2400" dirty="0" smtClean="0">
                <a:solidFill>
                  <a:srgbClr val="FFFFFF"/>
                </a:solidFill>
                <a:latin typeface="Verdana" pitchFamily="34" charset="0"/>
              </a:rPr>
              <a:t>Quem acredito ser</a:t>
            </a:r>
          </a:p>
          <a:p>
            <a:pPr marL="741363" lvl="1" indent="-284163" eaLnBrk="1" hangingPunct="1">
              <a:spcBef>
                <a:spcPct val="0"/>
              </a:spcBef>
              <a:buClr>
                <a:srgbClr val="FFFFFF"/>
              </a:buClr>
              <a:buFont typeface="Verdana" pitchFamily="34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pt-BR" sz="2400" dirty="0" smtClean="0">
              <a:solidFill>
                <a:srgbClr val="FFFFFF"/>
              </a:solidFill>
              <a:latin typeface="Verdana" pitchFamily="34" charset="0"/>
            </a:endParaRPr>
          </a:p>
          <a:p>
            <a:pPr marL="341313" indent="-341313" eaLnBrk="1" hangingPunct="1">
              <a:spcBef>
                <a:spcPct val="0"/>
              </a:spcBef>
              <a:buClr>
                <a:srgbClr val="FFFFFF"/>
              </a:buClr>
              <a:buFont typeface="Verdana" pitchFamily="34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pt-BR" sz="2400" b="1" dirty="0" smtClean="0">
                <a:solidFill>
                  <a:srgbClr val="FFFFFF"/>
                </a:solidFill>
                <a:latin typeface="Verdana" pitchFamily="34" charset="0"/>
              </a:rPr>
              <a:t>Orientação Sexual do Desejo</a:t>
            </a:r>
          </a:p>
          <a:p>
            <a:pPr marL="741363" lvl="1" indent="-284163" eaLnBrk="1" hangingPunct="1">
              <a:spcBef>
                <a:spcPct val="0"/>
              </a:spcBef>
              <a:buClr>
                <a:srgbClr val="FFFFFF"/>
              </a:buClr>
              <a:buFont typeface="Verdana" pitchFamily="34" charset="0"/>
              <a:buChar char="–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pt-BR" sz="2400" dirty="0" smtClean="0">
                <a:solidFill>
                  <a:srgbClr val="FFFFFF"/>
                </a:solidFill>
                <a:latin typeface="Verdana" pitchFamily="34" charset="0"/>
              </a:rPr>
              <a:t>Quem desejo</a:t>
            </a:r>
          </a:p>
        </p:txBody>
      </p:sp>
      <p:pic>
        <p:nvPicPr>
          <p:cNvPr id="3081" name="Picture 8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sp>
        <p:nvSpPr>
          <p:cNvPr id="3082" name="Text Box 9"/>
          <p:cNvSpPr txBox="1">
            <a:spLocks noChangeArrowheads="1"/>
          </p:cNvSpPr>
          <p:nvPr/>
        </p:nvSpPr>
        <p:spPr bwMode="auto">
          <a:xfrm>
            <a:off x="0" y="838200"/>
            <a:ext cx="1219200" cy="361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>
            <a:spAutoFit/>
          </a:bodyPr>
          <a:lstStyle>
            <a:lvl1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cs typeface="Arial Unicode MS" charset="0"/>
              </a:defRPr>
            </a:lvl1pPr>
            <a:lvl2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cs typeface="Arial Unicode MS" charset="0"/>
              </a:defRPr>
            </a:lvl2pPr>
            <a:lvl3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cs typeface="Arial Unicode MS" charset="0"/>
              </a:defRPr>
            </a:lvl3pPr>
            <a:lvl4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cs typeface="Arial Unicode MS" charset="0"/>
              </a:defRPr>
            </a:lvl4pPr>
            <a:lvl5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cs typeface="Arial Unicode MS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cs typeface="Arial Unicode MS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cs typeface="Arial Unicode MS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cs typeface="Arial Unicode MS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cs typeface="Arial Unicode MS" charset="0"/>
              </a:defRPr>
            </a:lvl9pPr>
          </a:lstStyle>
          <a:p>
            <a:pPr algn="ctr" eaLnBrk="1" hangingPunct="1">
              <a:lnSpc>
                <a:spcPct val="80000"/>
              </a:lnSpc>
              <a:buClrTx/>
              <a:buFontTx/>
              <a:buNone/>
            </a:pPr>
            <a:r>
              <a:rPr lang="en-US" sz="1100">
                <a:solidFill>
                  <a:srgbClr val="9E0000"/>
                </a:solidFill>
                <a:latin typeface="Arial" charset="0"/>
              </a:rPr>
              <a:t>Sexualidade</a:t>
            </a:r>
          </a:p>
          <a:p>
            <a:pPr algn="ctr" eaLnBrk="1" hangingPunct="1">
              <a:lnSpc>
                <a:spcPct val="80000"/>
              </a:lnSpc>
              <a:buClrTx/>
              <a:buFontTx/>
              <a:buNone/>
            </a:pPr>
            <a:r>
              <a:rPr lang="en-US" sz="1100">
                <a:solidFill>
                  <a:srgbClr val="9E0000"/>
                </a:solidFill>
                <a:latin typeface="Arial" charset="0"/>
              </a:rPr>
              <a:t>Consultoria</a:t>
            </a:r>
          </a:p>
        </p:txBody>
      </p:sp>
    </p:spTree>
    <p:extLst>
      <p:ext uri="{BB962C8B-B14F-4D97-AF65-F5344CB8AC3E}">
        <p14:creationId xmlns:p14="http://schemas.microsoft.com/office/powerpoint/2010/main" xmlns="" val="1817566551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1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w/2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1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1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w/2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1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41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w/2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1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41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w/2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41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41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w/2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41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41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w/2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41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410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w/2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410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410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w/2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410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410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w/2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410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1"/>
          <p:cNvSpPr>
            <a:spLocks noChangeArrowheads="1"/>
          </p:cNvSpPr>
          <p:nvPr/>
        </p:nvSpPr>
        <p:spPr bwMode="auto">
          <a:xfrm>
            <a:off x="1295400" y="0"/>
            <a:ext cx="7848600" cy="6858000"/>
          </a:xfrm>
          <a:prstGeom prst="rect">
            <a:avLst/>
          </a:prstGeom>
          <a:gradFill rotWithShape="0">
            <a:gsLst>
              <a:gs pos="0">
                <a:srgbClr val="DBDBDB"/>
              </a:gs>
              <a:gs pos="100000">
                <a:srgbClr val="B2B2B2"/>
              </a:gs>
            </a:gsLst>
            <a:lin ang="108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pt-BR"/>
          </a:p>
        </p:txBody>
      </p:sp>
      <p:sp>
        <p:nvSpPr>
          <p:cNvPr id="12291" name="Rectangle 2"/>
          <p:cNvSpPr>
            <a:spLocks noChangeArrowheads="1"/>
          </p:cNvSpPr>
          <p:nvPr/>
        </p:nvSpPr>
        <p:spPr bwMode="auto">
          <a:xfrm>
            <a:off x="0" y="1219200"/>
            <a:ext cx="1295400" cy="5638800"/>
          </a:xfrm>
          <a:prstGeom prst="rect">
            <a:avLst/>
          </a:prstGeom>
          <a:solidFill>
            <a:srgbClr val="B2B2B2"/>
          </a:solidFill>
          <a:ln w="9360">
            <a:solidFill>
              <a:srgbClr val="B2B2B2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pt-BR"/>
          </a:p>
        </p:txBody>
      </p:sp>
      <p:sp>
        <p:nvSpPr>
          <p:cNvPr id="13315" name="Rectangle 3"/>
          <p:cNvSpPr>
            <a:spLocks noChangeArrowheads="1"/>
          </p:cNvSpPr>
          <p:nvPr/>
        </p:nvSpPr>
        <p:spPr bwMode="auto">
          <a:xfrm>
            <a:off x="1295400" y="1219200"/>
            <a:ext cx="7848600" cy="5638800"/>
          </a:xfrm>
          <a:prstGeom prst="rect">
            <a:avLst/>
          </a:prstGeom>
          <a:solidFill>
            <a:srgbClr val="FF5900"/>
          </a:solidFill>
          <a:ln w="9360">
            <a:solidFill>
              <a:srgbClr val="FF7D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pt-BR"/>
          </a:p>
        </p:txBody>
      </p:sp>
      <p:sp>
        <p:nvSpPr>
          <p:cNvPr id="12293" name="Rectangle 4"/>
          <p:cNvSpPr>
            <a:spLocks noGrp="1" noChangeArrowheads="1"/>
          </p:cNvSpPr>
          <p:nvPr>
            <p:ph type="title"/>
          </p:nvPr>
        </p:nvSpPr>
        <p:spPr>
          <a:xfrm>
            <a:off x="1600200" y="152400"/>
            <a:ext cx="3962400" cy="990600"/>
          </a:xfrm>
        </p:spPr>
        <p:txBody>
          <a:bodyPr/>
          <a:lstStyle/>
          <a:p>
            <a:pPr algn="l" eaLnBrk="1" hangingPunct="1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t-BR" sz="3600" b="1" dirty="0" smtClean="0">
                <a:latin typeface="Verdana" pitchFamily="34" charset="0"/>
              </a:rPr>
              <a:t>Bissexual</a:t>
            </a:r>
          </a:p>
        </p:txBody>
      </p:sp>
      <p:graphicFrame>
        <p:nvGraphicFramePr>
          <p:cNvPr id="13317" name="Group 5"/>
          <p:cNvGraphicFramePr>
            <a:graphicFrameLocks noGrp="1"/>
          </p:cNvGraphicFramePr>
          <p:nvPr/>
        </p:nvGraphicFramePr>
        <p:xfrm>
          <a:off x="1600200" y="1600200"/>
          <a:ext cx="7164388" cy="4800601"/>
        </p:xfrm>
        <a:graphic>
          <a:graphicData uri="http://schemas.openxmlformats.org/drawingml/2006/table">
            <a:tbl>
              <a:tblPr/>
              <a:tblGrid>
                <a:gridCol w="2378075"/>
                <a:gridCol w="2271713"/>
                <a:gridCol w="2514600"/>
              </a:tblGrid>
              <a:tr h="671513"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1000"/>
                        </a:lnSpc>
                        <a:spcBef>
                          <a:spcPts val="55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kumimoji="0" lang="en-US" sz="2200" b="1" i="1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Verdana" pitchFamily="32" charset="0"/>
                        <a:cs typeface="Arial Unicode MS" charset="0"/>
                      </a:endParaRPr>
                    </a:p>
                  </a:txBody>
                  <a:tcPr marL="90000" marR="90000" marT="46800" marB="46800" horzOverflow="overflow">
                    <a:lnL w="136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36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pt-B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Verdana" pitchFamily="32" charset="0"/>
                          <a:cs typeface="Arial Unicode MS" charset="0"/>
                        </a:rPr>
                        <a:t>Homem</a:t>
                      </a:r>
                    </a:p>
                  </a:txBody>
                  <a:tcPr marL="90000" marR="90000" marT="46800" marB="46800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36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pt-B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Verdana" pitchFamily="32" charset="0"/>
                          <a:cs typeface="Arial Unicode MS" charset="0"/>
                        </a:rPr>
                        <a:t>Mulher</a:t>
                      </a:r>
                    </a:p>
                  </a:txBody>
                  <a:tcPr marL="90000" marR="90000" marT="46800" marB="46800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36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36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00075"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pt-B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Verdana" pitchFamily="32" charset="0"/>
                          <a:cs typeface="Arial Unicode MS" charset="0"/>
                        </a:rPr>
                        <a:t>Sexo Biológico</a:t>
                      </a:r>
                    </a:p>
                  </a:txBody>
                  <a:tcPr marL="90000" marR="90000" marT="46800" marB="46800" horzOverflow="overflow">
                    <a:lnL w="136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pt-B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Verdana" pitchFamily="32" charset="0"/>
                          <a:cs typeface="Arial Unicode MS" charset="0"/>
                        </a:rPr>
                        <a:t>Macho</a:t>
                      </a:r>
                    </a:p>
                  </a:txBody>
                  <a:tcPr marL="90000" marR="90000" marT="46800" marB="46800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pt-B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Verdana" pitchFamily="32" charset="0"/>
                          <a:cs typeface="Arial Unicode MS" charset="0"/>
                        </a:rPr>
                        <a:t>Fêmea</a:t>
                      </a:r>
                    </a:p>
                  </a:txBody>
                  <a:tcPr marL="90000" marR="90000" marT="46800" marB="46800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36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42950"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pt-B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Verdana" pitchFamily="32" charset="0"/>
                          <a:cs typeface="Arial Unicode MS" charset="0"/>
                        </a:rPr>
                        <a:t>Identidade Sexual</a:t>
                      </a:r>
                    </a:p>
                  </a:txBody>
                  <a:tcPr marL="90000" marR="90000" marT="46800" marB="46800" horzOverflow="overflow">
                    <a:lnL w="136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pt-B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Verdana" pitchFamily="32" charset="0"/>
                          <a:cs typeface="Arial Unicode MS" charset="0"/>
                        </a:rPr>
                        <a:t>Masculina</a:t>
                      </a:r>
                    </a:p>
                  </a:txBody>
                  <a:tcPr marL="90000" marR="90000" marT="46800" marB="46800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pt-B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Verdana" pitchFamily="32" charset="0"/>
                          <a:cs typeface="Arial Unicode MS" charset="0"/>
                        </a:rPr>
                        <a:t>Feminina</a:t>
                      </a:r>
                    </a:p>
                  </a:txBody>
                  <a:tcPr marL="90000" marR="90000" marT="46800" marB="46800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36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393825"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pt-B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Verdana" pitchFamily="32" charset="0"/>
                          <a:cs typeface="Arial Unicode MS" charset="0"/>
                        </a:rPr>
                        <a:t>Papéis Sexuais</a:t>
                      </a:r>
                    </a:p>
                    <a:p>
                      <a:pPr marL="0" marR="0" lvl="0" indent="0" algn="l" defTabSz="449263" rtl="0" eaLnBrk="1" fontAlgn="base" latinLnBrk="0" hangingPunct="1">
                        <a:lnSpc>
                          <a:spcPct val="10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pt-B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Verdana" pitchFamily="32" charset="0"/>
                          <a:cs typeface="Arial Unicode MS" charset="0"/>
                        </a:rPr>
                        <a:t>Identidade de gênero</a:t>
                      </a:r>
                    </a:p>
                  </a:txBody>
                  <a:tcPr marL="90000" marR="90000" marT="46800" marB="46800" horzOverflow="overflow">
                    <a:lnL w="136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pt-B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Verdana" pitchFamily="32" charset="0"/>
                          <a:cs typeface="Arial Unicode MS" charset="0"/>
                        </a:rPr>
                        <a:t>Variáveis (masculinos ou femininos)</a:t>
                      </a:r>
                    </a:p>
                  </a:txBody>
                  <a:tcPr marL="90000" marR="90000" marT="46800" marB="46800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pt-B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Verdana" pitchFamily="32" charset="0"/>
                          <a:cs typeface="Arial Unicode MS" charset="0"/>
                        </a:rPr>
                        <a:t>Variáveis (femininos ou masculinos)</a:t>
                      </a:r>
                    </a:p>
                  </a:txBody>
                  <a:tcPr marL="90000" marR="90000" marT="46800" marB="46800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36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392238"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pt-B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Verdana" pitchFamily="32" charset="0"/>
                          <a:cs typeface="Arial Unicode MS" charset="0"/>
                        </a:rPr>
                        <a:t>Orientação do Desejo</a:t>
                      </a:r>
                    </a:p>
                  </a:txBody>
                  <a:tcPr marL="90000" marR="90000" marT="46800" marB="46800" horzOverflow="overflow">
                    <a:lnL w="136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36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pt-B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Verdana" pitchFamily="32" charset="0"/>
                          <a:cs typeface="Arial Unicode MS" charset="0"/>
                        </a:rPr>
                        <a:t>Ambos os sexo, portanto bissexual</a:t>
                      </a:r>
                    </a:p>
                  </a:txBody>
                  <a:tcPr marL="90000" marR="90000" marT="46800" marB="46800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36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pt-BR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Verdana" pitchFamily="32" charset="0"/>
                          <a:cs typeface="Arial Unicode MS" charset="0"/>
                        </a:rPr>
                        <a:t>Ambos os sexo, portanto bissexual</a:t>
                      </a:r>
                    </a:p>
                  </a:txBody>
                  <a:tcPr marL="90000" marR="90000" marT="46800" marB="46800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36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36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2320" name="Rectangle 59"/>
          <p:cNvSpPr>
            <a:spLocks noChangeArrowheads="1"/>
          </p:cNvSpPr>
          <p:nvPr/>
        </p:nvSpPr>
        <p:spPr bwMode="auto">
          <a:xfrm>
            <a:off x="0" y="0"/>
            <a:ext cx="1295400" cy="1219200"/>
          </a:xfrm>
          <a:prstGeom prst="rect">
            <a:avLst/>
          </a:prstGeom>
          <a:solidFill>
            <a:srgbClr val="FFFFFF"/>
          </a:solidFill>
          <a:ln w="9360">
            <a:solidFill>
              <a:srgbClr val="FFFF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pt-BR"/>
          </a:p>
        </p:txBody>
      </p:sp>
      <p:pic>
        <p:nvPicPr>
          <p:cNvPr id="12321" name="Picture 60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sp>
        <p:nvSpPr>
          <p:cNvPr id="12322" name="Text Box 61"/>
          <p:cNvSpPr txBox="1">
            <a:spLocks noChangeArrowheads="1"/>
          </p:cNvSpPr>
          <p:nvPr/>
        </p:nvSpPr>
        <p:spPr bwMode="auto">
          <a:xfrm>
            <a:off x="0" y="838200"/>
            <a:ext cx="1219200" cy="361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>
            <a:spAutoFit/>
          </a:bodyPr>
          <a:lstStyle>
            <a:lvl1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cs typeface="Arial Unicode MS" charset="0"/>
              </a:defRPr>
            </a:lvl1pPr>
            <a:lvl2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cs typeface="Arial Unicode MS" charset="0"/>
              </a:defRPr>
            </a:lvl2pPr>
            <a:lvl3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cs typeface="Arial Unicode MS" charset="0"/>
              </a:defRPr>
            </a:lvl3pPr>
            <a:lvl4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cs typeface="Arial Unicode MS" charset="0"/>
              </a:defRPr>
            </a:lvl4pPr>
            <a:lvl5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cs typeface="Arial Unicode MS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cs typeface="Arial Unicode MS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cs typeface="Arial Unicode MS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cs typeface="Arial Unicode MS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cs typeface="Arial Unicode MS" charset="0"/>
              </a:defRPr>
            </a:lvl9pPr>
          </a:lstStyle>
          <a:p>
            <a:pPr algn="ctr" eaLnBrk="1" hangingPunct="1">
              <a:lnSpc>
                <a:spcPct val="80000"/>
              </a:lnSpc>
              <a:buClrTx/>
              <a:buFontTx/>
              <a:buNone/>
            </a:pPr>
            <a:r>
              <a:rPr lang="en-US" sz="1100">
                <a:solidFill>
                  <a:srgbClr val="9E0000"/>
                </a:solidFill>
                <a:latin typeface="Arial" charset="0"/>
              </a:rPr>
              <a:t>Sexualidade</a:t>
            </a:r>
          </a:p>
          <a:p>
            <a:pPr algn="ctr" eaLnBrk="1" hangingPunct="1">
              <a:lnSpc>
                <a:spcPct val="80000"/>
              </a:lnSpc>
              <a:buClrTx/>
              <a:buFontTx/>
              <a:buNone/>
            </a:pPr>
            <a:r>
              <a:rPr lang="en-US" sz="1100">
                <a:solidFill>
                  <a:srgbClr val="9E0000"/>
                </a:solidFill>
                <a:latin typeface="Arial" charset="0"/>
              </a:rPr>
              <a:t>Consultoria</a:t>
            </a:r>
          </a:p>
        </p:txBody>
      </p:sp>
    </p:spTree>
    <p:extLst>
      <p:ext uri="{BB962C8B-B14F-4D97-AF65-F5344CB8AC3E}">
        <p14:creationId xmlns:p14="http://schemas.microsoft.com/office/powerpoint/2010/main" xmlns="" val="2567419406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33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w/2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33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5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4"/>
          <p:cNvSpPr>
            <a:spLocks noGrp="1" noChangeArrowheads="1"/>
          </p:cNvSpPr>
          <p:nvPr>
            <p:ph type="title"/>
          </p:nvPr>
        </p:nvSpPr>
        <p:spPr>
          <a:xfrm>
            <a:off x="1043608" y="692696"/>
            <a:ext cx="7315200" cy="920080"/>
          </a:xfrm>
          <a:extLst>
            <a:ext uri="{AF507438-7753-43E0-B8FC-AC1667EBCBE1}">
              <a14:hiddenEffects xmlns:a14="http://schemas.microsoft.com/office/drawing/2010/main" xmlns="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/>
          <a:lstStyle/>
          <a:p>
            <a:pPr algn="ctr"/>
            <a:r>
              <a:rPr lang="pt-BR" b="1" dirty="0" smtClean="0">
                <a:solidFill>
                  <a:srgbClr val="4D4D4D"/>
                </a:solidFill>
              </a:rPr>
              <a:t>Bissexual</a:t>
            </a:r>
          </a:p>
        </p:txBody>
      </p:sp>
      <p:graphicFrame>
        <p:nvGraphicFramePr>
          <p:cNvPr id="4" name="Group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230486591"/>
              </p:ext>
            </p:extLst>
          </p:nvPr>
        </p:nvGraphicFramePr>
        <p:xfrm>
          <a:off x="1115616" y="1772816"/>
          <a:ext cx="7164388" cy="4800601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2378075"/>
                <a:gridCol w="2271713"/>
                <a:gridCol w="2514600"/>
              </a:tblGrid>
              <a:tr h="671513"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1000"/>
                        </a:lnSpc>
                        <a:spcBef>
                          <a:spcPts val="55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kumimoji="0" lang="en-US" sz="2200" b="1" i="1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Verdana" pitchFamily="32" charset="0"/>
                        <a:cs typeface="Arial Unicode MS" charset="0"/>
                      </a:endParaRPr>
                    </a:p>
                  </a:txBody>
                  <a:tcPr marL="90000" marR="90000" marT="46800" marB="4680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pt-BR" sz="20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Homem</a:t>
                      </a:r>
                      <a:endParaRPr kumimoji="0" lang="pt-BR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Verdana" pitchFamily="32" charset="0"/>
                        <a:cs typeface="Arial Unicode MS" charset="0"/>
                      </a:endParaRPr>
                    </a:p>
                  </a:txBody>
                  <a:tcPr marL="90000" marR="90000" marT="46800" marB="4680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pt-BR" sz="20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Mulher</a:t>
                      </a:r>
                      <a:endParaRPr kumimoji="0" lang="pt-BR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Verdana" pitchFamily="32" charset="0"/>
                        <a:cs typeface="Arial Unicode MS" charset="0"/>
                      </a:endParaRPr>
                    </a:p>
                  </a:txBody>
                  <a:tcPr marL="90000" marR="90000" marT="46800" marB="46800" anchor="ctr" horzOverflow="overflow"/>
                </a:tc>
              </a:tr>
              <a:tr h="600075"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pt-BR" sz="20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Sexo Biológico</a:t>
                      </a:r>
                      <a:endParaRPr kumimoji="0" lang="pt-BR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Verdana" pitchFamily="32" charset="0"/>
                        <a:cs typeface="Arial Unicode MS" charset="0"/>
                      </a:endParaRPr>
                    </a:p>
                  </a:txBody>
                  <a:tcPr marL="90000" marR="90000" marT="46800" marB="4680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pt-BR" sz="20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Macho</a:t>
                      </a:r>
                      <a:endParaRPr kumimoji="0" lang="pt-BR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Verdana" pitchFamily="32" charset="0"/>
                        <a:cs typeface="Arial Unicode MS" charset="0"/>
                      </a:endParaRPr>
                    </a:p>
                  </a:txBody>
                  <a:tcPr marL="90000" marR="90000" marT="46800" marB="4680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pt-BR" sz="20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Fêmea</a:t>
                      </a:r>
                      <a:endParaRPr kumimoji="0" lang="pt-BR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Verdana" pitchFamily="32" charset="0"/>
                        <a:cs typeface="Arial Unicode MS" charset="0"/>
                      </a:endParaRPr>
                    </a:p>
                  </a:txBody>
                  <a:tcPr marL="90000" marR="90000" marT="46800" marB="46800" anchor="ctr" horzOverflow="overflow"/>
                </a:tc>
              </a:tr>
              <a:tr h="742950"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pt-BR" sz="20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Identidade Sexual</a:t>
                      </a:r>
                      <a:endParaRPr kumimoji="0" lang="pt-BR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Verdana" pitchFamily="32" charset="0"/>
                        <a:cs typeface="Arial Unicode MS" charset="0"/>
                      </a:endParaRPr>
                    </a:p>
                  </a:txBody>
                  <a:tcPr marL="90000" marR="90000" marT="46800" marB="4680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pt-BR" sz="20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Masculina</a:t>
                      </a:r>
                      <a:endParaRPr kumimoji="0" lang="pt-BR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Verdana" pitchFamily="32" charset="0"/>
                        <a:cs typeface="Arial Unicode MS" charset="0"/>
                      </a:endParaRPr>
                    </a:p>
                  </a:txBody>
                  <a:tcPr marL="90000" marR="90000" marT="46800" marB="4680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pt-BR" sz="20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Feminina</a:t>
                      </a:r>
                      <a:endParaRPr kumimoji="0" lang="pt-BR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Verdana" pitchFamily="32" charset="0"/>
                        <a:cs typeface="Arial Unicode MS" charset="0"/>
                      </a:endParaRPr>
                    </a:p>
                  </a:txBody>
                  <a:tcPr marL="90000" marR="90000" marT="46800" marB="46800" anchor="ctr" horzOverflow="overflow"/>
                </a:tc>
              </a:tr>
              <a:tr h="1393825"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pt-BR" sz="20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Papéis Sexuais</a:t>
                      </a:r>
                    </a:p>
                    <a:p>
                      <a:pPr marL="0" marR="0" lvl="0" indent="0" algn="l" defTabSz="449263" rtl="0" eaLnBrk="1" fontAlgn="base" latinLnBrk="0" hangingPunct="1">
                        <a:lnSpc>
                          <a:spcPct val="10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pt-BR" sz="20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Identidade de gênero</a:t>
                      </a:r>
                      <a:endParaRPr kumimoji="0" lang="pt-BR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Verdana" pitchFamily="32" charset="0"/>
                        <a:cs typeface="Arial Unicode MS" charset="0"/>
                      </a:endParaRPr>
                    </a:p>
                  </a:txBody>
                  <a:tcPr marL="90000" marR="90000" marT="46800" marB="4680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pt-BR" sz="20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Variáveis (masculinos ou femininos)</a:t>
                      </a:r>
                      <a:endParaRPr kumimoji="0" lang="pt-BR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Verdana" pitchFamily="32" charset="0"/>
                        <a:cs typeface="Arial Unicode MS" charset="0"/>
                      </a:endParaRPr>
                    </a:p>
                  </a:txBody>
                  <a:tcPr marL="90000" marR="90000" marT="46800" marB="4680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pt-BR" sz="20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Variáveis (femininos ou masculinos)</a:t>
                      </a:r>
                      <a:endParaRPr kumimoji="0" lang="pt-BR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Verdana" pitchFamily="32" charset="0"/>
                        <a:cs typeface="Arial Unicode MS" charset="0"/>
                      </a:endParaRPr>
                    </a:p>
                  </a:txBody>
                  <a:tcPr marL="90000" marR="90000" marT="46800" marB="46800" anchor="ctr" horzOverflow="overflow"/>
                </a:tc>
              </a:tr>
              <a:tr h="1392238"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pt-BR" sz="20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Orientação do Desejo</a:t>
                      </a:r>
                      <a:endParaRPr kumimoji="0" lang="pt-BR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Verdana" pitchFamily="32" charset="0"/>
                        <a:cs typeface="Arial Unicode MS" charset="0"/>
                      </a:endParaRPr>
                    </a:p>
                  </a:txBody>
                  <a:tcPr marL="90000" marR="90000" marT="46800" marB="4680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pt-BR" sz="20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Ambos os sexo, portanto bissexual</a:t>
                      </a:r>
                      <a:endParaRPr kumimoji="0" lang="pt-BR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Verdana" pitchFamily="32" charset="0"/>
                        <a:cs typeface="Arial Unicode MS" charset="0"/>
                      </a:endParaRPr>
                    </a:p>
                  </a:txBody>
                  <a:tcPr marL="90000" marR="90000" marT="46800" marB="4680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pt-BR" sz="20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Ambos os sexo, portanto bissexual</a:t>
                      </a:r>
                      <a:endParaRPr kumimoji="0" lang="pt-BR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Verdana" pitchFamily="32" charset="0"/>
                        <a:cs typeface="Arial Unicode MS" charset="0"/>
                      </a:endParaRPr>
                    </a:p>
                  </a:txBody>
                  <a:tcPr marL="90000" marR="90000" marT="46800" marB="46800" anchor="ctr" horzOverflow="overflow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741357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1"/>
          <p:cNvSpPr>
            <a:spLocks noChangeArrowheads="1"/>
          </p:cNvSpPr>
          <p:nvPr/>
        </p:nvSpPr>
        <p:spPr bwMode="auto">
          <a:xfrm>
            <a:off x="0" y="0"/>
            <a:ext cx="1295400" cy="1219200"/>
          </a:xfrm>
          <a:prstGeom prst="rect">
            <a:avLst/>
          </a:prstGeom>
          <a:solidFill>
            <a:srgbClr val="FFFFFF"/>
          </a:solidFill>
          <a:ln w="9360">
            <a:solidFill>
              <a:srgbClr val="FFFF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pt-BR"/>
          </a:p>
        </p:txBody>
      </p:sp>
      <p:sp>
        <p:nvSpPr>
          <p:cNvPr id="13315" name="Rectangle 2"/>
          <p:cNvSpPr>
            <a:spLocks noChangeArrowheads="1"/>
          </p:cNvSpPr>
          <p:nvPr/>
        </p:nvSpPr>
        <p:spPr bwMode="auto">
          <a:xfrm>
            <a:off x="1295400" y="0"/>
            <a:ext cx="7848600" cy="6858000"/>
          </a:xfrm>
          <a:prstGeom prst="rect">
            <a:avLst/>
          </a:prstGeom>
          <a:gradFill rotWithShape="0">
            <a:gsLst>
              <a:gs pos="0">
                <a:srgbClr val="DBDBDB"/>
              </a:gs>
              <a:gs pos="100000">
                <a:srgbClr val="B2B2B2"/>
              </a:gs>
            </a:gsLst>
            <a:lin ang="108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pt-BR"/>
          </a:p>
        </p:txBody>
      </p:sp>
      <p:sp>
        <p:nvSpPr>
          <p:cNvPr id="13316" name="Rectangle 3"/>
          <p:cNvSpPr>
            <a:spLocks noChangeArrowheads="1"/>
          </p:cNvSpPr>
          <p:nvPr/>
        </p:nvSpPr>
        <p:spPr bwMode="auto">
          <a:xfrm>
            <a:off x="0" y="1219200"/>
            <a:ext cx="1295400" cy="5638800"/>
          </a:xfrm>
          <a:prstGeom prst="rect">
            <a:avLst/>
          </a:prstGeom>
          <a:solidFill>
            <a:srgbClr val="B2B2B2"/>
          </a:solidFill>
          <a:ln w="9360">
            <a:solidFill>
              <a:srgbClr val="B2B2B2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pt-BR"/>
          </a:p>
        </p:txBody>
      </p:sp>
      <p:sp>
        <p:nvSpPr>
          <p:cNvPr id="13317" name="Rectangle 4"/>
          <p:cNvSpPr>
            <a:spLocks noChangeArrowheads="1"/>
          </p:cNvSpPr>
          <p:nvPr/>
        </p:nvSpPr>
        <p:spPr bwMode="auto">
          <a:xfrm>
            <a:off x="1295400" y="1219200"/>
            <a:ext cx="7848600" cy="5638800"/>
          </a:xfrm>
          <a:prstGeom prst="rect">
            <a:avLst/>
          </a:prstGeom>
          <a:solidFill>
            <a:srgbClr val="005C54"/>
          </a:solidFill>
          <a:ln w="9360">
            <a:solidFill>
              <a:srgbClr val="005C54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pt-BR"/>
          </a:p>
        </p:txBody>
      </p:sp>
      <p:sp>
        <p:nvSpPr>
          <p:cNvPr id="14341" name="Rectangle 5"/>
          <p:cNvSpPr>
            <a:spLocks noChangeArrowheads="1"/>
          </p:cNvSpPr>
          <p:nvPr/>
        </p:nvSpPr>
        <p:spPr bwMode="auto">
          <a:xfrm>
            <a:off x="1295400" y="1219200"/>
            <a:ext cx="7848600" cy="5638800"/>
          </a:xfrm>
          <a:prstGeom prst="rect">
            <a:avLst/>
          </a:prstGeom>
          <a:solidFill>
            <a:srgbClr val="FF5900"/>
          </a:solidFill>
          <a:ln w="9360">
            <a:solidFill>
              <a:srgbClr val="FF7D00"/>
            </a:solidFill>
            <a:miter lim="800000"/>
            <a:headEnd/>
            <a:tailEnd/>
          </a:ln>
        </p:spPr>
        <p:txBody>
          <a:bodyPr wrap="none" lIns="90000" tIns="46800" rIns="90000" bIns="46800" anchor="ctr"/>
          <a:lstStyle/>
          <a:p>
            <a:pPr algn="ctr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800">
                <a:solidFill>
                  <a:srgbClr val="005C54"/>
                </a:solidFill>
              </a:rPr>
              <a:t> </a:t>
            </a:r>
          </a:p>
        </p:txBody>
      </p:sp>
      <p:sp>
        <p:nvSpPr>
          <p:cNvPr id="13319" name="Rectangle 6"/>
          <p:cNvSpPr>
            <a:spLocks noGrp="1" noChangeArrowheads="1"/>
          </p:cNvSpPr>
          <p:nvPr>
            <p:ph type="title"/>
          </p:nvPr>
        </p:nvSpPr>
        <p:spPr>
          <a:xfrm>
            <a:off x="1219200" y="76200"/>
            <a:ext cx="7772400" cy="1143000"/>
          </a:xfrm>
        </p:spPr>
        <p:txBody>
          <a:bodyPr/>
          <a:lstStyle/>
          <a:p>
            <a:pPr eaLnBrk="1" hangingPunct="1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t-BR" sz="3800" b="1" dirty="0" smtClean="0">
                <a:latin typeface="Verdana" pitchFamily="34" charset="0"/>
              </a:rPr>
              <a:t>Orientações do Desejo</a:t>
            </a:r>
          </a:p>
        </p:txBody>
      </p:sp>
      <p:sp>
        <p:nvSpPr>
          <p:cNvPr id="14343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1331913" y="1268413"/>
            <a:ext cx="7812087" cy="5589587"/>
          </a:xfrm>
        </p:spPr>
        <p:txBody>
          <a:bodyPr/>
          <a:lstStyle/>
          <a:p>
            <a:pPr indent="-341313" eaLnBrk="1" hangingPunct="1">
              <a:spcBef>
                <a:spcPct val="0"/>
              </a:spcBef>
              <a:buClrTx/>
              <a:buFontTx/>
              <a:buNone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pt-BR" dirty="0" smtClean="0">
                <a:solidFill>
                  <a:srgbClr val="FFFFFF"/>
                </a:solidFill>
                <a:latin typeface="Verdana" pitchFamily="34" charset="0"/>
              </a:rPr>
              <a:t>  Portanto Orientações Sexuais do Desejo são:</a:t>
            </a:r>
          </a:p>
          <a:p>
            <a:pPr indent="-341313" eaLnBrk="1" hangingPunct="1">
              <a:spcBef>
                <a:spcPct val="0"/>
              </a:spcBef>
              <a:buClrTx/>
              <a:buFontTx/>
              <a:buNone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endParaRPr lang="pt-BR" dirty="0" smtClean="0">
              <a:solidFill>
                <a:srgbClr val="FFFFFF"/>
              </a:solidFill>
              <a:latin typeface="Verdana" pitchFamily="34" charset="0"/>
            </a:endParaRPr>
          </a:p>
          <a:p>
            <a:pPr indent="-341313" eaLnBrk="1" hangingPunct="1">
              <a:spcBef>
                <a:spcPct val="0"/>
              </a:spcBef>
              <a:buClr>
                <a:srgbClr val="FFFFFF"/>
              </a:buClr>
              <a:buFont typeface="Verdana" pitchFamily="34" charset="0"/>
              <a:buChar char="•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pt-BR" dirty="0" smtClean="0">
                <a:solidFill>
                  <a:srgbClr val="FFFFFF"/>
                </a:solidFill>
                <a:latin typeface="Verdana" pitchFamily="34" charset="0"/>
              </a:rPr>
              <a:t>Homossexualidade</a:t>
            </a:r>
          </a:p>
          <a:p>
            <a:pPr indent="-341313" eaLnBrk="1" hangingPunct="1">
              <a:spcBef>
                <a:spcPct val="0"/>
              </a:spcBef>
              <a:buClr>
                <a:srgbClr val="FFFFFF"/>
              </a:buClr>
              <a:buFont typeface="Verdana" pitchFamily="34" charset="0"/>
              <a:buNone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endParaRPr lang="pt-BR" dirty="0" smtClean="0">
              <a:solidFill>
                <a:srgbClr val="FFFFFF"/>
              </a:solidFill>
              <a:latin typeface="Verdana" pitchFamily="34" charset="0"/>
            </a:endParaRPr>
          </a:p>
          <a:p>
            <a:pPr indent="-341313" eaLnBrk="1" hangingPunct="1">
              <a:spcBef>
                <a:spcPct val="0"/>
              </a:spcBef>
              <a:buClr>
                <a:srgbClr val="FFFFFF"/>
              </a:buClr>
              <a:buFont typeface="Verdana" pitchFamily="34" charset="0"/>
              <a:buChar char="•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pt-BR" dirty="0" smtClean="0">
                <a:solidFill>
                  <a:srgbClr val="FFFFFF"/>
                </a:solidFill>
                <a:latin typeface="Verdana" pitchFamily="34" charset="0"/>
              </a:rPr>
              <a:t>Heterossexualidade</a:t>
            </a:r>
          </a:p>
          <a:p>
            <a:pPr indent="-341313" eaLnBrk="1" hangingPunct="1">
              <a:spcBef>
                <a:spcPct val="0"/>
              </a:spcBef>
              <a:buClr>
                <a:srgbClr val="FFFFFF"/>
              </a:buClr>
              <a:buFont typeface="Verdana" pitchFamily="34" charset="0"/>
              <a:buNone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endParaRPr lang="pt-BR" dirty="0" smtClean="0">
              <a:solidFill>
                <a:srgbClr val="FFFFFF"/>
              </a:solidFill>
              <a:latin typeface="Verdana" pitchFamily="34" charset="0"/>
            </a:endParaRPr>
          </a:p>
          <a:p>
            <a:pPr indent="-341313" eaLnBrk="1" hangingPunct="1">
              <a:spcBef>
                <a:spcPct val="0"/>
              </a:spcBef>
              <a:buClr>
                <a:srgbClr val="FFFFFF"/>
              </a:buClr>
              <a:buFont typeface="Verdana" pitchFamily="34" charset="0"/>
              <a:buChar char="•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pt-BR" dirty="0" smtClean="0">
                <a:solidFill>
                  <a:srgbClr val="FFFFFF"/>
                </a:solidFill>
                <a:latin typeface="Verdana" pitchFamily="34" charset="0"/>
              </a:rPr>
              <a:t>Bissexualidade</a:t>
            </a:r>
          </a:p>
        </p:txBody>
      </p:sp>
      <p:pic>
        <p:nvPicPr>
          <p:cNvPr id="13321" name="Picture 8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sp>
        <p:nvSpPr>
          <p:cNvPr id="13322" name="Text Box 9"/>
          <p:cNvSpPr txBox="1">
            <a:spLocks noChangeArrowheads="1"/>
          </p:cNvSpPr>
          <p:nvPr/>
        </p:nvSpPr>
        <p:spPr bwMode="auto">
          <a:xfrm>
            <a:off x="0" y="838200"/>
            <a:ext cx="1219200" cy="361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>
            <a:spAutoFit/>
          </a:bodyPr>
          <a:lstStyle>
            <a:lvl1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cs typeface="Arial Unicode MS" charset="0"/>
              </a:defRPr>
            </a:lvl1pPr>
            <a:lvl2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cs typeface="Arial Unicode MS" charset="0"/>
              </a:defRPr>
            </a:lvl2pPr>
            <a:lvl3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cs typeface="Arial Unicode MS" charset="0"/>
              </a:defRPr>
            </a:lvl3pPr>
            <a:lvl4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cs typeface="Arial Unicode MS" charset="0"/>
              </a:defRPr>
            </a:lvl4pPr>
            <a:lvl5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cs typeface="Arial Unicode MS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cs typeface="Arial Unicode MS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cs typeface="Arial Unicode MS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cs typeface="Arial Unicode MS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cs typeface="Arial Unicode MS" charset="0"/>
              </a:defRPr>
            </a:lvl9pPr>
          </a:lstStyle>
          <a:p>
            <a:pPr algn="ctr" eaLnBrk="1" hangingPunct="1">
              <a:lnSpc>
                <a:spcPct val="80000"/>
              </a:lnSpc>
              <a:buClrTx/>
              <a:buFontTx/>
              <a:buNone/>
            </a:pPr>
            <a:r>
              <a:rPr lang="en-US" sz="1100">
                <a:solidFill>
                  <a:srgbClr val="9E0000"/>
                </a:solidFill>
                <a:latin typeface="Arial" charset="0"/>
              </a:rPr>
              <a:t>Sexualidade</a:t>
            </a:r>
          </a:p>
          <a:p>
            <a:pPr algn="ctr" eaLnBrk="1" hangingPunct="1">
              <a:lnSpc>
                <a:spcPct val="80000"/>
              </a:lnSpc>
              <a:buClrTx/>
              <a:buFontTx/>
              <a:buNone/>
            </a:pPr>
            <a:r>
              <a:rPr lang="en-US" sz="1100">
                <a:solidFill>
                  <a:srgbClr val="9E0000"/>
                </a:solidFill>
                <a:latin typeface="Arial" charset="0"/>
              </a:rPr>
              <a:t>Consultoria</a:t>
            </a:r>
          </a:p>
        </p:txBody>
      </p:sp>
    </p:spTree>
    <p:extLst>
      <p:ext uri="{BB962C8B-B14F-4D97-AF65-F5344CB8AC3E}">
        <p14:creationId xmlns:p14="http://schemas.microsoft.com/office/powerpoint/2010/main" xmlns="" val="851558352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43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w/2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43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43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w/2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43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43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w/2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43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43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w/2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43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43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w/2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43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4"/>
          <p:cNvSpPr>
            <a:spLocks noGrp="1" noChangeArrowheads="1"/>
          </p:cNvSpPr>
          <p:nvPr>
            <p:ph type="title"/>
          </p:nvPr>
        </p:nvSpPr>
        <p:spPr>
          <a:xfrm>
            <a:off x="1066800" y="908720"/>
            <a:ext cx="7315200" cy="920080"/>
          </a:xfrm>
          <a:extLst>
            <a:ext uri="{AF507438-7753-43E0-B8FC-AC1667EBCBE1}">
              <a14:hiddenEffects xmlns:a14="http://schemas.microsoft.com/office/drawing/2010/main" xmlns="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/>
          <a:lstStyle/>
          <a:p>
            <a:pPr algn="ctr"/>
            <a:r>
              <a:rPr lang="pt-BR" b="1" dirty="0" smtClean="0">
                <a:solidFill>
                  <a:srgbClr val="4D4D4D"/>
                </a:solidFill>
              </a:rPr>
              <a:t>Orientações do Desejo</a:t>
            </a:r>
            <a:endParaRPr lang="ru-RU" b="1" dirty="0" smtClean="0">
              <a:solidFill>
                <a:srgbClr val="4D4D4D"/>
              </a:solidFill>
            </a:endParaRPr>
          </a:p>
        </p:txBody>
      </p:sp>
      <p:sp>
        <p:nvSpPr>
          <p:cNvPr id="3075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1066800" y="1981200"/>
            <a:ext cx="7315200" cy="4191000"/>
          </a:xfrm>
        </p:spPr>
        <p:txBody>
          <a:bodyPr/>
          <a:lstStyle/>
          <a:p>
            <a:pPr marL="0" indent="0" algn="ctr">
              <a:lnSpc>
                <a:spcPct val="80000"/>
              </a:lnSpc>
              <a:buNone/>
            </a:pPr>
            <a:endParaRPr lang="pt-BR" altLang="ko-KR" b="1" dirty="0">
              <a:solidFill>
                <a:srgbClr val="777777"/>
              </a:solidFill>
              <a:latin typeface="Verdana" pitchFamily="34" charset="0"/>
              <a:ea typeface="굴림" charset="-127"/>
            </a:endParaRPr>
          </a:p>
          <a:p>
            <a:pPr>
              <a:lnSpc>
                <a:spcPct val="80000"/>
              </a:lnSpc>
            </a:pPr>
            <a:r>
              <a:rPr lang="pt-BR" altLang="ko-KR" dirty="0" smtClean="0">
                <a:solidFill>
                  <a:srgbClr val="777777"/>
                </a:solidFill>
                <a:latin typeface="Verdana" pitchFamily="34" charset="0"/>
                <a:ea typeface="굴림" charset="-127"/>
              </a:rPr>
              <a:t>Portanto Orientações Sexuais do Desejo são:</a:t>
            </a:r>
          </a:p>
          <a:p>
            <a:pPr>
              <a:lnSpc>
                <a:spcPct val="80000"/>
              </a:lnSpc>
            </a:pPr>
            <a:endParaRPr lang="pt-BR" altLang="ko-KR" dirty="0" smtClean="0">
              <a:solidFill>
                <a:srgbClr val="777777"/>
              </a:solidFill>
              <a:latin typeface="Verdana" pitchFamily="34" charset="0"/>
              <a:ea typeface="굴림" charset="-127"/>
            </a:endParaRPr>
          </a:p>
          <a:p>
            <a:pPr lvl="1">
              <a:lnSpc>
                <a:spcPct val="80000"/>
              </a:lnSpc>
            </a:pPr>
            <a:r>
              <a:rPr lang="pt-BR" altLang="ko-KR" dirty="0" smtClean="0">
                <a:solidFill>
                  <a:srgbClr val="777777"/>
                </a:solidFill>
                <a:latin typeface="Verdana" pitchFamily="34" charset="0"/>
                <a:ea typeface="굴림" charset="-127"/>
              </a:rPr>
              <a:t>Homossexualidade</a:t>
            </a:r>
          </a:p>
          <a:p>
            <a:pPr lvl="1">
              <a:lnSpc>
                <a:spcPct val="80000"/>
              </a:lnSpc>
            </a:pPr>
            <a:endParaRPr lang="pt-BR" altLang="ko-KR" dirty="0" smtClean="0">
              <a:solidFill>
                <a:srgbClr val="777777"/>
              </a:solidFill>
              <a:latin typeface="Verdana" pitchFamily="34" charset="0"/>
              <a:ea typeface="굴림" charset="-127"/>
            </a:endParaRPr>
          </a:p>
          <a:p>
            <a:pPr lvl="1">
              <a:lnSpc>
                <a:spcPct val="80000"/>
              </a:lnSpc>
            </a:pPr>
            <a:r>
              <a:rPr lang="pt-BR" altLang="ko-KR" dirty="0" smtClean="0">
                <a:solidFill>
                  <a:srgbClr val="777777"/>
                </a:solidFill>
                <a:latin typeface="Verdana" pitchFamily="34" charset="0"/>
                <a:ea typeface="굴림" charset="-127"/>
              </a:rPr>
              <a:t>Heterossexualidade</a:t>
            </a:r>
          </a:p>
          <a:p>
            <a:pPr lvl="1">
              <a:lnSpc>
                <a:spcPct val="80000"/>
              </a:lnSpc>
            </a:pPr>
            <a:endParaRPr lang="pt-BR" altLang="ko-KR" dirty="0" smtClean="0">
              <a:solidFill>
                <a:srgbClr val="777777"/>
              </a:solidFill>
              <a:latin typeface="Verdana" pitchFamily="34" charset="0"/>
              <a:ea typeface="굴림" charset="-127"/>
            </a:endParaRPr>
          </a:p>
          <a:p>
            <a:pPr lvl="1">
              <a:lnSpc>
                <a:spcPct val="80000"/>
              </a:lnSpc>
            </a:pPr>
            <a:r>
              <a:rPr lang="pt-BR" altLang="ko-KR" dirty="0" smtClean="0">
                <a:solidFill>
                  <a:srgbClr val="777777"/>
                </a:solidFill>
                <a:latin typeface="Verdana" pitchFamily="34" charset="0"/>
                <a:ea typeface="굴림" charset="-127"/>
              </a:rPr>
              <a:t>Bissexualidade</a:t>
            </a:r>
          </a:p>
          <a:p>
            <a:pPr marL="0" indent="0" eaLnBrk="1" hangingPunct="1">
              <a:lnSpc>
                <a:spcPct val="80000"/>
              </a:lnSpc>
              <a:buNone/>
            </a:pPr>
            <a:endParaRPr lang="ru-RU" sz="2800" dirty="0" smtClean="0">
              <a:solidFill>
                <a:srgbClr val="77777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7522420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1"/>
          <p:cNvSpPr>
            <a:spLocks noChangeArrowheads="1"/>
          </p:cNvSpPr>
          <p:nvPr/>
        </p:nvSpPr>
        <p:spPr bwMode="auto">
          <a:xfrm>
            <a:off x="0" y="0"/>
            <a:ext cx="1295400" cy="1219200"/>
          </a:xfrm>
          <a:prstGeom prst="rect">
            <a:avLst/>
          </a:prstGeom>
          <a:solidFill>
            <a:srgbClr val="FFFFFF"/>
          </a:solidFill>
          <a:ln w="9360">
            <a:solidFill>
              <a:srgbClr val="FFFF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pt-BR"/>
          </a:p>
        </p:txBody>
      </p:sp>
      <p:sp>
        <p:nvSpPr>
          <p:cNvPr id="14339" name="Rectangle 2"/>
          <p:cNvSpPr>
            <a:spLocks noChangeArrowheads="1"/>
          </p:cNvSpPr>
          <p:nvPr/>
        </p:nvSpPr>
        <p:spPr bwMode="auto">
          <a:xfrm>
            <a:off x="1295400" y="0"/>
            <a:ext cx="7848600" cy="6858000"/>
          </a:xfrm>
          <a:prstGeom prst="rect">
            <a:avLst/>
          </a:prstGeom>
          <a:gradFill rotWithShape="0">
            <a:gsLst>
              <a:gs pos="0">
                <a:srgbClr val="DBDBDB"/>
              </a:gs>
              <a:gs pos="100000">
                <a:srgbClr val="B2B2B2"/>
              </a:gs>
            </a:gsLst>
            <a:lin ang="108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pt-BR"/>
          </a:p>
        </p:txBody>
      </p:sp>
      <p:sp>
        <p:nvSpPr>
          <p:cNvPr id="14340" name="Rectangle 3"/>
          <p:cNvSpPr>
            <a:spLocks noChangeArrowheads="1"/>
          </p:cNvSpPr>
          <p:nvPr/>
        </p:nvSpPr>
        <p:spPr bwMode="auto">
          <a:xfrm>
            <a:off x="0" y="1219200"/>
            <a:ext cx="1295400" cy="5638800"/>
          </a:xfrm>
          <a:prstGeom prst="rect">
            <a:avLst/>
          </a:prstGeom>
          <a:solidFill>
            <a:srgbClr val="B2B2B2"/>
          </a:solidFill>
          <a:ln w="9360">
            <a:solidFill>
              <a:srgbClr val="B2B2B2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pt-BR"/>
          </a:p>
        </p:txBody>
      </p:sp>
      <p:sp>
        <p:nvSpPr>
          <p:cNvPr id="14341" name="Rectangle 4"/>
          <p:cNvSpPr>
            <a:spLocks noChangeArrowheads="1"/>
          </p:cNvSpPr>
          <p:nvPr/>
        </p:nvSpPr>
        <p:spPr bwMode="auto">
          <a:xfrm>
            <a:off x="1295400" y="1219200"/>
            <a:ext cx="7848600" cy="5638800"/>
          </a:xfrm>
          <a:prstGeom prst="rect">
            <a:avLst/>
          </a:prstGeom>
          <a:solidFill>
            <a:srgbClr val="005C54"/>
          </a:solidFill>
          <a:ln w="9360">
            <a:solidFill>
              <a:srgbClr val="005C54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pt-BR"/>
          </a:p>
        </p:txBody>
      </p:sp>
      <p:sp>
        <p:nvSpPr>
          <p:cNvPr id="15365" name="Rectangle 5"/>
          <p:cNvSpPr>
            <a:spLocks noChangeArrowheads="1"/>
          </p:cNvSpPr>
          <p:nvPr/>
        </p:nvSpPr>
        <p:spPr bwMode="auto">
          <a:xfrm>
            <a:off x="1295400" y="1219200"/>
            <a:ext cx="7848600" cy="5638800"/>
          </a:xfrm>
          <a:prstGeom prst="rect">
            <a:avLst/>
          </a:prstGeom>
          <a:solidFill>
            <a:srgbClr val="FF5900"/>
          </a:solidFill>
          <a:ln w="9360">
            <a:solidFill>
              <a:srgbClr val="FF7D00"/>
            </a:solidFill>
            <a:miter lim="800000"/>
            <a:headEnd/>
            <a:tailEnd/>
          </a:ln>
        </p:spPr>
        <p:txBody>
          <a:bodyPr wrap="none" lIns="90000" tIns="46800" rIns="90000" bIns="46800" anchor="ctr"/>
          <a:lstStyle/>
          <a:p>
            <a:pPr algn="ctr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800">
                <a:solidFill>
                  <a:srgbClr val="005C54"/>
                </a:solidFill>
              </a:rPr>
              <a:t> </a:t>
            </a:r>
          </a:p>
        </p:txBody>
      </p:sp>
      <p:sp>
        <p:nvSpPr>
          <p:cNvPr id="14343" name="Rectangle 6"/>
          <p:cNvSpPr>
            <a:spLocks noGrp="1" noChangeArrowheads="1"/>
          </p:cNvSpPr>
          <p:nvPr>
            <p:ph type="title"/>
          </p:nvPr>
        </p:nvSpPr>
        <p:spPr>
          <a:xfrm>
            <a:off x="1219200" y="76200"/>
            <a:ext cx="7772400" cy="1143000"/>
          </a:xfrm>
        </p:spPr>
        <p:txBody>
          <a:bodyPr/>
          <a:lstStyle/>
          <a:p>
            <a:pPr eaLnBrk="1" hangingPunct="1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t-BR" sz="3800" b="1" dirty="0" smtClean="0">
                <a:latin typeface="Verdana" pitchFamily="34" charset="0"/>
              </a:rPr>
              <a:t>Identidade de Gênero</a:t>
            </a:r>
          </a:p>
        </p:txBody>
      </p:sp>
      <p:sp>
        <p:nvSpPr>
          <p:cNvPr id="15367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1331913" y="1268413"/>
            <a:ext cx="7812087" cy="5589587"/>
          </a:xfrm>
        </p:spPr>
        <p:txBody>
          <a:bodyPr/>
          <a:lstStyle/>
          <a:p>
            <a:pPr indent="-341313" eaLnBrk="1" hangingPunct="1">
              <a:spcBef>
                <a:spcPct val="0"/>
              </a:spcBef>
              <a:buClrTx/>
              <a:buFontTx/>
              <a:buNone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pt-BR" dirty="0" smtClean="0">
                <a:solidFill>
                  <a:srgbClr val="FFFFFF"/>
                </a:solidFill>
                <a:latin typeface="Verdana" pitchFamily="34" charset="0"/>
              </a:rPr>
              <a:t>  </a:t>
            </a:r>
          </a:p>
          <a:p>
            <a:pPr indent="-341313" eaLnBrk="1" hangingPunct="1">
              <a:spcBef>
                <a:spcPct val="0"/>
              </a:spcBef>
              <a:buClrTx/>
              <a:buFontTx/>
              <a:buNone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endParaRPr lang="pt-BR" dirty="0" smtClean="0">
              <a:solidFill>
                <a:srgbClr val="FFFFFF"/>
              </a:solidFill>
              <a:latin typeface="Verdana" pitchFamily="34" charset="0"/>
            </a:endParaRPr>
          </a:p>
          <a:p>
            <a:pPr indent="-341313" eaLnBrk="1" hangingPunct="1">
              <a:spcBef>
                <a:spcPct val="0"/>
              </a:spcBef>
              <a:buClr>
                <a:srgbClr val="FFFFFF"/>
              </a:buClr>
              <a:buFont typeface="Verdana" pitchFamily="34" charset="0"/>
              <a:buChar char="•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pt-BR" dirty="0" smtClean="0">
                <a:solidFill>
                  <a:srgbClr val="FFFFFF"/>
                </a:solidFill>
                <a:latin typeface="Verdana" pitchFamily="34" charset="0"/>
              </a:rPr>
              <a:t>Travestilidade</a:t>
            </a:r>
          </a:p>
          <a:p>
            <a:pPr indent="-341313" eaLnBrk="1" hangingPunct="1">
              <a:spcBef>
                <a:spcPct val="0"/>
              </a:spcBef>
              <a:buClr>
                <a:srgbClr val="FFFFFF"/>
              </a:buClr>
              <a:buFont typeface="Verdana" pitchFamily="34" charset="0"/>
              <a:buNone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endParaRPr lang="pt-BR" dirty="0" smtClean="0">
              <a:solidFill>
                <a:srgbClr val="FFFFFF"/>
              </a:solidFill>
              <a:latin typeface="Verdana" pitchFamily="34" charset="0"/>
            </a:endParaRPr>
          </a:p>
          <a:p>
            <a:pPr indent="-341313" eaLnBrk="1" hangingPunct="1">
              <a:spcBef>
                <a:spcPct val="0"/>
              </a:spcBef>
              <a:buClr>
                <a:srgbClr val="FFFFFF"/>
              </a:buClr>
              <a:buFont typeface="Verdana" pitchFamily="34" charset="0"/>
              <a:buNone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endParaRPr lang="pt-BR" dirty="0" smtClean="0">
              <a:solidFill>
                <a:srgbClr val="FFFFFF"/>
              </a:solidFill>
              <a:latin typeface="Verdana" pitchFamily="34" charset="0"/>
            </a:endParaRPr>
          </a:p>
          <a:p>
            <a:pPr indent="-341313" eaLnBrk="1" hangingPunct="1">
              <a:spcBef>
                <a:spcPct val="0"/>
              </a:spcBef>
              <a:buClr>
                <a:srgbClr val="FFFFFF"/>
              </a:buClr>
              <a:buFont typeface="Verdana" pitchFamily="34" charset="0"/>
              <a:buChar char="•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pt-BR" dirty="0" smtClean="0">
                <a:solidFill>
                  <a:srgbClr val="FFFFFF"/>
                </a:solidFill>
                <a:latin typeface="Verdana" pitchFamily="34" charset="0"/>
              </a:rPr>
              <a:t>Transexualidade</a:t>
            </a:r>
          </a:p>
          <a:p>
            <a:pPr indent="-341313" eaLnBrk="1" hangingPunct="1">
              <a:spcBef>
                <a:spcPct val="0"/>
              </a:spcBef>
              <a:buClrTx/>
              <a:buFontTx/>
              <a:buNone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endParaRPr lang="pt-BR" dirty="0" smtClean="0">
              <a:solidFill>
                <a:srgbClr val="FFFFFF"/>
              </a:solidFill>
              <a:latin typeface="Verdana" pitchFamily="34" charset="0"/>
            </a:endParaRPr>
          </a:p>
        </p:txBody>
      </p:sp>
      <p:pic>
        <p:nvPicPr>
          <p:cNvPr id="14345" name="Picture 8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sp>
        <p:nvSpPr>
          <p:cNvPr id="14346" name="Text Box 9"/>
          <p:cNvSpPr txBox="1">
            <a:spLocks noChangeArrowheads="1"/>
          </p:cNvSpPr>
          <p:nvPr/>
        </p:nvSpPr>
        <p:spPr bwMode="auto">
          <a:xfrm>
            <a:off x="0" y="838200"/>
            <a:ext cx="1219200" cy="361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>
            <a:spAutoFit/>
          </a:bodyPr>
          <a:lstStyle>
            <a:lvl1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cs typeface="Arial Unicode MS" charset="0"/>
              </a:defRPr>
            </a:lvl1pPr>
            <a:lvl2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cs typeface="Arial Unicode MS" charset="0"/>
              </a:defRPr>
            </a:lvl2pPr>
            <a:lvl3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cs typeface="Arial Unicode MS" charset="0"/>
              </a:defRPr>
            </a:lvl3pPr>
            <a:lvl4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cs typeface="Arial Unicode MS" charset="0"/>
              </a:defRPr>
            </a:lvl4pPr>
            <a:lvl5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cs typeface="Arial Unicode MS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cs typeface="Arial Unicode MS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cs typeface="Arial Unicode MS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cs typeface="Arial Unicode MS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cs typeface="Arial Unicode MS" charset="0"/>
              </a:defRPr>
            </a:lvl9pPr>
          </a:lstStyle>
          <a:p>
            <a:pPr algn="ctr" eaLnBrk="1" hangingPunct="1">
              <a:lnSpc>
                <a:spcPct val="80000"/>
              </a:lnSpc>
              <a:buClrTx/>
              <a:buFontTx/>
              <a:buNone/>
            </a:pPr>
            <a:r>
              <a:rPr lang="en-US" sz="1100">
                <a:solidFill>
                  <a:srgbClr val="9E0000"/>
                </a:solidFill>
                <a:latin typeface="Arial" charset="0"/>
              </a:rPr>
              <a:t>Sexualidade</a:t>
            </a:r>
          </a:p>
          <a:p>
            <a:pPr algn="ctr" eaLnBrk="1" hangingPunct="1">
              <a:lnSpc>
                <a:spcPct val="80000"/>
              </a:lnSpc>
              <a:buClrTx/>
              <a:buFontTx/>
              <a:buNone/>
            </a:pPr>
            <a:r>
              <a:rPr lang="en-US" sz="1100">
                <a:solidFill>
                  <a:srgbClr val="9E0000"/>
                </a:solidFill>
                <a:latin typeface="Arial" charset="0"/>
              </a:rPr>
              <a:t>Consultoria</a:t>
            </a:r>
          </a:p>
        </p:txBody>
      </p:sp>
    </p:spTree>
    <p:extLst>
      <p:ext uri="{BB962C8B-B14F-4D97-AF65-F5344CB8AC3E}">
        <p14:creationId xmlns:p14="http://schemas.microsoft.com/office/powerpoint/2010/main" xmlns="" val="1542085701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53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w/2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53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53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w/2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53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53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w/2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53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53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w/2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53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4"/>
          <p:cNvSpPr>
            <a:spLocks noGrp="1" noChangeArrowheads="1"/>
          </p:cNvSpPr>
          <p:nvPr>
            <p:ph type="title"/>
          </p:nvPr>
        </p:nvSpPr>
        <p:spPr>
          <a:xfrm>
            <a:off x="1066800" y="908720"/>
            <a:ext cx="7315200" cy="920080"/>
          </a:xfrm>
          <a:extLst>
            <a:ext uri="{AF507438-7753-43E0-B8FC-AC1667EBCBE1}">
              <a14:hiddenEffects xmlns:a14="http://schemas.microsoft.com/office/drawing/2010/main" xmlns="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/>
          <a:lstStyle/>
          <a:p>
            <a:pPr algn="ctr"/>
            <a:r>
              <a:rPr lang="pt-BR" b="1" dirty="0" smtClean="0">
                <a:solidFill>
                  <a:srgbClr val="4D4D4D"/>
                </a:solidFill>
              </a:rPr>
              <a:t>Identidade de Gênero</a:t>
            </a:r>
            <a:endParaRPr lang="ru-RU" b="1" dirty="0" smtClean="0">
              <a:solidFill>
                <a:srgbClr val="4D4D4D"/>
              </a:solidFill>
            </a:endParaRPr>
          </a:p>
        </p:txBody>
      </p:sp>
      <p:sp>
        <p:nvSpPr>
          <p:cNvPr id="3075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1066800" y="1981200"/>
            <a:ext cx="7315200" cy="4191000"/>
          </a:xfrm>
        </p:spPr>
        <p:txBody>
          <a:bodyPr/>
          <a:lstStyle/>
          <a:p>
            <a:pPr marL="0" indent="0" algn="ctr">
              <a:lnSpc>
                <a:spcPct val="80000"/>
              </a:lnSpc>
              <a:buNone/>
            </a:pPr>
            <a:endParaRPr lang="pt-BR" altLang="ko-KR" b="1" dirty="0">
              <a:solidFill>
                <a:srgbClr val="777777"/>
              </a:solidFill>
              <a:latin typeface="Verdana" pitchFamily="34" charset="0"/>
              <a:ea typeface="굴림" charset="-127"/>
            </a:endParaRPr>
          </a:p>
          <a:p>
            <a:pPr>
              <a:lnSpc>
                <a:spcPct val="80000"/>
              </a:lnSpc>
            </a:pPr>
            <a:endParaRPr lang="pt-BR" altLang="ko-KR" dirty="0" smtClean="0">
              <a:solidFill>
                <a:srgbClr val="777777"/>
              </a:solidFill>
              <a:latin typeface="Verdana" pitchFamily="34" charset="0"/>
              <a:ea typeface="굴림" charset="-127"/>
            </a:endParaRPr>
          </a:p>
          <a:p>
            <a:pPr>
              <a:lnSpc>
                <a:spcPct val="80000"/>
              </a:lnSpc>
            </a:pPr>
            <a:r>
              <a:rPr lang="pt-BR" altLang="ko-KR" dirty="0" smtClean="0">
                <a:solidFill>
                  <a:srgbClr val="777777"/>
                </a:solidFill>
                <a:latin typeface="Verdana" pitchFamily="34" charset="0"/>
                <a:ea typeface="굴림" charset="-127"/>
              </a:rPr>
              <a:t>Travestilidade</a:t>
            </a:r>
          </a:p>
          <a:p>
            <a:pPr>
              <a:lnSpc>
                <a:spcPct val="80000"/>
              </a:lnSpc>
            </a:pPr>
            <a:endParaRPr lang="pt-BR" altLang="ko-KR" dirty="0" smtClean="0">
              <a:solidFill>
                <a:srgbClr val="777777"/>
              </a:solidFill>
              <a:latin typeface="Verdana" pitchFamily="34" charset="0"/>
              <a:ea typeface="굴림" charset="-127"/>
            </a:endParaRPr>
          </a:p>
          <a:p>
            <a:pPr>
              <a:lnSpc>
                <a:spcPct val="80000"/>
              </a:lnSpc>
            </a:pPr>
            <a:endParaRPr lang="pt-BR" altLang="ko-KR" dirty="0" smtClean="0">
              <a:solidFill>
                <a:srgbClr val="777777"/>
              </a:solidFill>
              <a:latin typeface="Verdana" pitchFamily="34" charset="0"/>
              <a:ea typeface="굴림" charset="-127"/>
            </a:endParaRPr>
          </a:p>
          <a:p>
            <a:pPr>
              <a:lnSpc>
                <a:spcPct val="80000"/>
              </a:lnSpc>
            </a:pPr>
            <a:r>
              <a:rPr lang="pt-BR" altLang="ko-KR" dirty="0" smtClean="0">
                <a:solidFill>
                  <a:srgbClr val="777777"/>
                </a:solidFill>
                <a:latin typeface="Verdana" pitchFamily="34" charset="0"/>
                <a:ea typeface="굴림" charset="-127"/>
              </a:rPr>
              <a:t>Transexualidade</a:t>
            </a:r>
          </a:p>
          <a:p>
            <a:pPr marL="0" indent="0" eaLnBrk="1" hangingPunct="1">
              <a:lnSpc>
                <a:spcPct val="80000"/>
              </a:lnSpc>
              <a:buNone/>
            </a:pPr>
            <a:endParaRPr lang="ru-RU" sz="2800" dirty="0" smtClean="0">
              <a:solidFill>
                <a:srgbClr val="77777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2949128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1"/>
          <p:cNvSpPr>
            <a:spLocks noChangeArrowheads="1"/>
          </p:cNvSpPr>
          <p:nvPr/>
        </p:nvSpPr>
        <p:spPr bwMode="auto">
          <a:xfrm>
            <a:off x="1295400" y="0"/>
            <a:ext cx="7848600" cy="6858000"/>
          </a:xfrm>
          <a:prstGeom prst="rect">
            <a:avLst/>
          </a:prstGeom>
          <a:gradFill rotWithShape="0">
            <a:gsLst>
              <a:gs pos="0">
                <a:srgbClr val="DBDBDB"/>
              </a:gs>
              <a:gs pos="100000">
                <a:srgbClr val="B2B2B2"/>
              </a:gs>
            </a:gsLst>
            <a:lin ang="108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pt-BR"/>
          </a:p>
        </p:txBody>
      </p:sp>
      <p:sp>
        <p:nvSpPr>
          <p:cNvPr id="15363" name="Rectangle 2"/>
          <p:cNvSpPr>
            <a:spLocks noChangeArrowheads="1"/>
          </p:cNvSpPr>
          <p:nvPr/>
        </p:nvSpPr>
        <p:spPr bwMode="auto">
          <a:xfrm>
            <a:off x="0" y="1219200"/>
            <a:ext cx="1295400" cy="5638800"/>
          </a:xfrm>
          <a:prstGeom prst="rect">
            <a:avLst/>
          </a:prstGeom>
          <a:solidFill>
            <a:srgbClr val="B2B2B2"/>
          </a:solidFill>
          <a:ln w="9360">
            <a:solidFill>
              <a:srgbClr val="B2B2B2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pt-BR"/>
          </a:p>
        </p:txBody>
      </p:sp>
      <p:sp>
        <p:nvSpPr>
          <p:cNvPr id="16387" name="Rectangle 3"/>
          <p:cNvSpPr>
            <a:spLocks noChangeArrowheads="1"/>
          </p:cNvSpPr>
          <p:nvPr/>
        </p:nvSpPr>
        <p:spPr bwMode="auto">
          <a:xfrm>
            <a:off x="1295400" y="1219200"/>
            <a:ext cx="7848600" cy="5638800"/>
          </a:xfrm>
          <a:prstGeom prst="rect">
            <a:avLst/>
          </a:prstGeom>
          <a:solidFill>
            <a:srgbClr val="FF5900"/>
          </a:solidFill>
          <a:ln w="9360">
            <a:solidFill>
              <a:srgbClr val="FF7D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pt-BR"/>
          </a:p>
        </p:txBody>
      </p:sp>
      <p:sp>
        <p:nvSpPr>
          <p:cNvPr id="15365" name="Rectangle 4"/>
          <p:cNvSpPr>
            <a:spLocks noGrp="1" noChangeArrowheads="1"/>
          </p:cNvSpPr>
          <p:nvPr>
            <p:ph type="title"/>
          </p:nvPr>
        </p:nvSpPr>
        <p:spPr>
          <a:xfrm>
            <a:off x="1600200" y="228600"/>
            <a:ext cx="7292975" cy="838200"/>
          </a:xfrm>
        </p:spPr>
        <p:txBody>
          <a:bodyPr/>
          <a:lstStyle/>
          <a:p>
            <a:pPr algn="l" eaLnBrk="1" hangingPunct="1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t-BR" sz="3600" b="1" dirty="0" smtClean="0">
                <a:latin typeface="Verdana" pitchFamily="34" charset="0"/>
              </a:rPr>
              <a:t>Travestilidade</a:t>
            </a:r>
          </a:p>
        </p:txBody>
      </p:sp>
      <p:graphicFrame>
        <p:nvGraphicFramePr>
          <p:cNvPr id="16389" name="Group 5"/>
          <p:cNvGraphicFramePr>
            <a:graphicFrameLocks noGrp="1"/>
          </p:cNvGraphicFramePr>
          <p:nvPr/>
        </p:nvGraphicFramePr>
        <p:xfrm>
          <a:off x="1447800" y="1663700"/>
          <a:ext cx="7240588" cy="4697413"/>
        </p:xfrm>
        <a:graphic>
          <a:graphicData uri="http://schemas.openxmlformats.org/drawingml/2006/table">
            <a:tbl>
              <a:tblPr/>
              <a:tblGrid>
                <a:gridCol w="2413000"/>
                <a:gridCol w="2414588"/>
                <a:gridCol w="2413000"/>
              </a:tblGrid>
              <a:tr h="839867"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1000"/>
                        </a:lnSpc>
                        <a:spcBef>
                          <a:spcPts val="55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kumimoji="0" lang="en-US" sz="2200" b="1" i="1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Verdana" pitchFamily="32" charset="0"/>
                        <a:cs typeface="Arial Unicode MS" charset="0"/>
                      </a:endParaRPr>
                    </a:p>
                  </a:txBody>
                  <a:tcPr marL="90000" marR="90000" marT="46804" marB="46804" horzOverflow="overflow">
                    <a:lnL w="136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36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pt-BR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Verdana" pitchFamily="32" charset="0"/>
                          <a:cs typeface="Arial Unicode MS" charset="0"/>
                        </a:rPr>
                        <a:t>Homem</a:t>
                      </a:r>
                    </a:p>
                  </a:txBody>
                  <a:tcPr marL="90000" marR="90000" marT="46804" marB="46804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36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pt-B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Verdana" pitchFamily="32" charset="0"/>
                          <a:cs typeface="Arial Unicode MS" charset="0"/>
                        </a:rPr>
                        <a:t>Mulher</a:t>
                      </a:r>
                    </a:p>
                  </a:txBody>
                  <a:tcPr marL="90000" marR="90000" marT="46804" marB="46804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36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36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06504"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pt-BR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Verdana" pitchFamily="32" charset="0"/>
                          <a:cs typeface="Arial Unicode MS" charset="0"/>
                        </a:rPr>
                        <a:t>Sexo Biológico</a:t>
                      </a:r>
                    </a:p>
                  </a:txBody>
                  <a:tcPr marL="90000" marR="90000" marT="46804" marB="46804" horzOverflow="overflow">
                    <a:lnL w="136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pt-BR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Verdana" pitchFamily="32" charset="0"/>
                          <a:cs typeface="Arial Unicode MS" charset="0"/>
                        </a:rPr>
                        <a:t>Macho</a:t>
                      </a:r>
                    </a:p>
                  </a:txBody>
                  <a:tcPr marL="90000" marR="90000" marT="46804" marB="46804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pt-B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Verdana" pitchFamily="32" charset="0"/>
                          <a:cs typeface="Arial Unicode MS" charset="0"/>
                        </a:rPr>
                        <a:t>Fêmea</a:t>
                      </a:r>
                    </a:p>
                  </a:txBody>
                  <a:tcPr marL="90000" marR="90000" marT="46804" marB="46804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36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19206"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pt-B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Verdana" pitchFamily="32" charset="0"/>
                          <a:cs typeface="Arial Unicode MS" charset="0"/>
                        </a:rPr>
                        <a:t>Identidade Sexual</a:t>
                      </a:r>
                    </a:p>
                  </a:txBody>
                  <a:tcPr marL="90000" marR="90000" marT="46804" marB="46804" horzOverflow="overflow">
                    <a:lnL w="136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pt-BR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Verdana" pitchFamily="32" charset="0"/>
                          <a:cs typeface="Arial Unicode MS" charset="0"/>
                        </a:rPr>
                        <a:t>Masculina e feminina</a:t>
                      </a:r>
                    </a:p>
                  </a:txBody>
                  <a:tcPr marL="90000" marR="90000" marT="46804" marB="46804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pt-B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Verdana" pitchFamily="32" charset="0"/>
                          <a:cs typeface="Arial Unicode MS" charset="0"/>
                        </a:rPr>
                        <a:t>Feminina e masculina</a:t>
                      </a:r>
                    </a:p>
                  </a:txBody>
                  <a:tcPr marL="90000" marR="90000" marT="46804" marB="46804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36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80746"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pt-B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Verdana" pitchFamily="32" charset="0"/>
                          <a:cs typeface="Arial Unicode MS" charset="0"/>
                        </a:rPr>
                        <a:t>Papéis Sexuais</a:t>
                      </a:r>
                    </a:p>
                    <a:p>
                      <a:pPr marL="0" marR="0" lvl="0" indent="0" algn="l" defTabSz="449263" rtl="0" eaLnBrk="1" fontAlgn="base" latinLnBrk="0" hangingPunct="1">
                        <a:lnSpc>
                          <a:spcPct val="10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pt-B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Verdana" pitchFamily="32" charset="0"/>
                          <a:cs typeface="Arial Unicode MS" charset="0"/>
                        </a:rPr>
                        <a:t>Identidade de gênero</a:t>
                      </a:r>
                    </a:p>
                  </a:txBody>
                  <a:tcPr marL="90000" marR="90000" marT="46804" marB="46804" horzOverflow="overflow">
                    <a:lnL w="136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pt-BR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Verdana" pitchFamily="32" charset="0"/>
                          <a:cs typeface="Arial Unicode MS" charset="0"/>
                        </a:rPr>
                        <a:t>Variáveis, mas geralmente femininos</a:t>
                      </a:r>
                    </a:p>
                  </a:txBody>
                  <a:tcPr marL="90000" marR="90000" marT="46804" marB="46804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pt-BR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Verdana" pitchFamily="32" charset="0"/>
                          <a:cs typeface="Arial Unicode MS" charset="0"/>
                        </a:rPr>
                        <a:t>Variáveis mas geralmente masculinos</a:t>
                      </a:r>
                    </a:p>
                  </a:txBody>
                  <a:tcPr marL="90000" marR="90000" marT="46804" marB="46804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36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351090"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pt-B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Verdana" pitchFamily="32" charset="0"/>
                          <a:cs typeface="Arial Unicode MS" charset="0"/>
                        </a:rPr>
                        <a:t>Orientação do Desejo</a:t>
                      </a:r>
                    </a:p>
                  </a:txBody>
                  <a:tcPr marL="90000" marR="90000" marT="46804" marB="46804" horzOverflow="overflow">
                    <a:lnL w="136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36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pt-B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Verdana" pitchFamily="32" charset="0"/>
                          <a:cs typeface="Arial Unicode MS" charset="0"/>
                        </a:rPr>
                        <a:t>Predominante homo mas pode ser bi ou heterossexual</a:t>
                      </a:r>
                    </a:p>
                  </a:txBody>
                  <a:tcPr marL="90000" marR="90000" marT="46804" marB="46804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36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pt-BR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Verdana" pitchFamily="32" charset="0"/>
                          <a:cs typeface="Arial Unicode MS" charset="0"/>
                        </a:rPr>
                        <a:t>Predominante homo mas pode ser bi ou heterossexual</a:t>
                      </a:r>
                    </a:p>
                  </a:txBody>
                  <a:tcPr marL="90000" marR="90000" marT="46804" marB="46804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36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36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5392" name="Rectangle 59"/>
          <p:cNvSpPr>
            <a:spLocks noChangeArrowheads="1"/>
          </p:cNvSpPr>
          <p:nvPr/>
        </p:nvSpPr>
        <p:spPr bwMode="auto">
          <a:xfrm>
            <a:off x="0" y="0"/>
            <a:ext cx="1295400" cy="1219200"/>
          </a:xfrm>
          <a:prstGeom prst="rect">
            <a:avLst/>
          </a:prstGeom>
          <a:solidFill>
            <a:srgbClr val="FFFFFF"/>
          </a:solidFill>
          <a:ln w="9360">
            <a:solidFill>
              <a:srgbClr val="FFFF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pt-BR"/>
          </a:p>
        </p:txBody>
      </p:sp>
      <p:pic>
        <p:nvPicPr>
          <p:cNvPr id="15393" name="Picture 60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sp>
        <p:nvSpPr>
          <p:cNvPr id="15394" name="Text Box 61"/>
          <p:cNvSpPr txBox="1">
            <a:spLocks noChangeArrowheads="1"/>
          </p:cNvSpPr>
          <p:nvPr/>
        </p:nvSpPr>
        <p:spPr bwMode="auto">
          <a:xfrm>
            <a:off x="0" y="838200"/>
            <a:ext cx="1219200" cy="361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>
            <a:spAutoFit/>
          </a:bodyPr>
          <a:lstStyle>
            <a:lvl1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cs typeface="Arial Unicode MS" charset="0"/>
              </a:defRPr>
            </a:lvl1pPr>
            <a:lvl2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cs typeface="Arial Unicode MS" charset="0"/>
              </a:defRPr>
            </a:lvl2pPr>
            <a:lvl3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cs typeface="Arial Unicode MS" charset="0"/>
              </a:defRPr>
            </a:lvl3pPr>
            <a:lvl4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cs typeface="Arial Unicode MS" charset="0"/>
              </a:defRPr>
            </a:lvl4pPr>
            <a:lvl5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cs typeface="Arial Unicode MS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cs typeface="Arial Unicode MS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cs typeface="Arial Unicode MS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cs typeface="Arial Unicode MS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cs typeface="Arial Unicode MS" charset="0"/>
              </a:defRPr>
            </a:lvl9pPr>
          </a:lstStyle>
          <a:p>
            <a:pPr algn="ctr" eaLnBrk="1" hangingPunct="1">
              <a:lnSpc>
                <a:spcPct val="80000"/>
              </a:lnSpc>
              <a:buClrTx/>
              <a:buFontTx/>
              <a:buNone/>
            </a:pPr>
            <a:r>
              <a:rPr lang="en-US" sz="1100">
                <a:solidFill>
                  <a:srgbClr val="9E0000"/>
                </a:solidFill>
                <a:latin typeface="Arial" charset="0"/>
              </a:rPr>
              <a:t>Sexualidade</a:t>
            </a:r>
          </a:p>
          <a:p>
            <a:pPr algn="ctr" eaLnBrk="1" hangingPunct="1">
              <a:lnSpc>
                <a:spcPct val="80000"/>
              </a:lnSpc>
              <a:buClrTx/>
              <a:buFontTx/>
              <a:buNone/>
            </a:pPr>
            <a:r>
              <a:rPr lang="en-US" sz="1100">
                <a:solidFill>
                  <a:srgbClr val="9E0000"/>
                </a:solidFill>
                <a:latin typeface="Arial" charset="0"/>
              </a:rPr>
              <a:t>Consultoria</a:t>
            </a:r>
          </a:p>
        </p:txBody>
      </p:sp>
    </p:spTree>
    <p:extLst>
      <p:ext uri="{BB962C8B-B14F-4D97-AF65-F5344CB8AC3E}">
        <p14:creationId xmlns:p14="http://schemas.microsoft.com/office/powerpoint/2010/main" xmlns="" val="50597253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63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w/2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63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7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4"/>
          <p:cNvSpPr>
            <a:spLocks noGrp="1" noChangeArrowheads="1"/>
          </p:cNvSpPr>
          <p:nvPr>
            <p:ph type="title"/>
          </p:nvPr>
        </p:nvSpPr>
        <p:spPr>
          <a:xfrm>
            <a:off x="1043608" y="692696"/>
            <a:ext cx="7315200" cy="920080"/>
          </a:xfrm>
          <a:extLst>
            <a:ext uri="{AF507438-7753-43E0-B8FC-AC1667EBCBE1}">
              <a14:hiddenEffects xmlns:a14="http://schemas.microsoft.com/office/drawing/2010/main" xmlns="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/>
          <a:lstStyle/>
          <a:p>
            <a:pPr algn="ctr"/>
            <a:r>
              <a:rPr lang="pt-BR" b="1" dirty="0" smtClean="0">
                <a:latin typeface="Verdana" pitchFamily="34" charset="0"/>
              </a:rPr>
              <a:t>Travestilidade</a:t>
            </a:r>
            <a:endParaRPr lang="pt-BR" b="1" dirty="0" smtClean="0">
              <a:solidFill>
                <a:srgbClr val="4D4D4D"/>
              </a:solidFill>
            </a:endParaRPr>
          </a:p>
        </p:txBody>
      </p:sp>
      <p:graphicFrame>
        <p:nvGraphicFramePr>
          <p:cNvPr id="5" name="Group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671852404"/>
              </p:ext>
            </p:extLst>
          </p:nvPr>
        </p:nvGraphicFramePr>
        <p:xfrm>
          <a:off x="683568" y="1700808"/>
          <a:ext cx="7240588" cy="4697413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2413000"/>
                <a:gridCol w="2414588"/>
                <a:gridCol w="2413000"/>
              </a:tblGrid>
              <a:tr h="839867"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1000"/>
                        </a:lnSpc>
                        <a:spcBef>
                          <a:spcPts val="55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kumimoji="0" lang="en-US" sz="2200" b="1" i="1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Verdana" pitchFamily="32" charset="0"/>
                        <a:cs typeface="Arial Unicode MS" charset="0"/>
                      </a:endParaRPr>
                    </a:p>
                  </a:txBody>
                  <a:tcPr marL="90000" marR="90000" marT="46804" marB="46804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pt-BR" sz="20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Homem</a:t>
                      </a:r>
                      <a:endParaRPr kumimoji="0" lang="pt-BR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Verdana" pitchFamily="32" charset="0"/>
                        <a:cs typeface="Arial Unicode MS" charset="0"/>
                      </a:endParaRPr>
                    </a:p>
                  </a:txBody>
                  <a:tcPr marL="90000" marR="90000" marT="46804" marB="46804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pt-BR" sz="20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Mulher</a:t>
                      </a:r>
                      <a:endParaRPr kumimoji="0" lang="pt-BR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Verdana" pitchFamily="32" charset="0"/>
                        <a:cs typeface="Arial Unicode MS" charset="0"/>
                      </a:endParaRPr>
                    </a:p>
                  </a:txBody>
                  <a:tcPr marL="90000" marR="90000" marT="46804" marB="46804" anchor="ctr" horzOverflow="overflow"/>
                </a:tc>
              </a:tr>
              <a:tr h="706504"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pt-BR" sz="20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Sexo Biológico</a:t>
                      </a:r>
                      <a:endParaRPr kumimoji="0" lang="pt-BR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Verdana" pitchFamily="32" charset="0"/>
                        <a:cs typeface="Arial Unicode MS" charset="0"/>
                      </a:endParaRPr>
                    </a:p>
                  </a:txBody>
                  <a:tcPr marL="90000" marR="90000" marT="46804" marB="46804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pt-BR" sz="20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Macho</a:t>
                      </a:r>
                      <a:endParaRPr kumimoji="0" lang="pt-BR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Verdana" pitchFamily="32" charset="0"/>
                        <a:cs typeface="Arial Unicode MS" charset="0"/>
                      </a:endParaRPr>
                    </a:p>
                  </a:txBody>
                  <a:tcPr marL="90000" marR="90000" marT="46804" marB="46804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pt-BR" sz="20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Fêmea</a:t>
                      </a:r>
                      <a:endParaRPr kumimoji="0" lang="pt-BR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Verdana" pitchFamily="32" charset="0"/>
                        <a:cs typeface="Arial Unicode MS" charset="0"/>
                      </a:endParaRPr>
                    </a:p>
                  </a:txBody>
                  <a:tcPr marL="90000" marR="90000" marT="46804" marB="46804" anchor="ctr" horzOverflow="overflow"/>
                </a:tc>
              </a:tr>
              <a:tr h="719206"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pt-BR" sz="20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Identidade Sexual</a:t>
                      </a:r>
                      <a:endParaRPr kumimoji="0" lang="pt-BR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Verdana" pitchFamily="32" charset="0"/>
                        <a:cs typeface="Arial Unicode MS" charset="0"/>
                      </a:endParaRPr>
                    </a:p>
                  </a:txBody>
                  <a:tcPr marL="90000" marR="90000" marT="46804" marB="46804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pt-BR" sz="20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Masculina e feminina</a:t>
                      </a:r>
                      <a:endParaRPr kumimoji="0" lang="pt-BR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Verdana" pitchFamily="32" charset="0"/>
                        <a:cs typeface="Arial Unicode MS" charset="0"/>
                      </a:endParaRPr>
                    </a:p>
                  </a:txBody>
                  <a:tcPr marL="90000" marR="90000" marT="46804" marB="46804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pt-BR" sz="20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Feminina e masculina</a:t>
                      </a:r>
                      <a:endParaRPr kumimoji="0" lang="pt-BR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Verdana" pitchFamily="32" charset="0"/>
                        <a:cs typeface="Arial Unicode MS" charset="0"/>
                      </a:endParaRPr>
                    </a:p>
                  </a:txBody>
                  <a:tcPr marL="90000" marR="90000" marT="46804" marB="46804" anchor="ctr" horzOverflow="overflow"/>
                </a:tc>
              </a:tr>
              <a:tr h="1080746"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pt-BR" sz="20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Papéis Sexuais</a:t>
                      </a:r>
                    </a:p>
                    <a:p>
                      <a:pPr marL="0" marR="0" lvl="0" indent="0" algn="l" defTabSz="449263" rtl="0" eaLnBrk="1" fontAlgn="base" latinLnBrk="0" hangingPunct="1">
                        <a:lnSpc>
                          <a:spcPct val="10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pt-BR" sz="20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Identidade de gênero</a:t>
                      </a:r>
                      <a:endParaRPr kumimoji="0" lang="pt-BR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Verdana" pitchFamily="32" charset="0"/>
                        <a:cs typeface="Arial Unicode MS" charset="0"/>
                      </a:endParaRPr>
                    </a:p>
                  </a:txBody>
                  <a:tcPr marL="90000" marR="90000" marT="46804" marB="46804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pt-BR" sz="20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Variáveis, mas geralmente femininos</a:t>
                      </a:r>
                      <a:endParaRPr kumimoji="0" lang="pt-BR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Verdana" pitchFamily="32" charset="0"/>
                        <a:cs typeface="Arial Unicode MS" charset="0"/>
                      </a:endParaRPr>
                    </a:p>
                  </a:txBody>
                  <a:tcPr marL="90000" marR="90000" marT="46804" marB="46804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pt-BR" sz="20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Variáveis mas geralmente masculinos</a:t>
                      </a:r>
                      <a:endParaRPr kumimoji="0" lang="pt-BR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Verdana" pitchFamily="32" charset="0"/>
                        <a:cs typeface="Arial Unicode MS" charset="0"/>
                      </a:endParaRPr>
                    </a:p>
                  </a:txBody>
                  <a:tcPr marL="90000" marR="90000" marT="46804" marB="46804" anchor="ctr" horzOverflow="overflow"/>
                </a:tc>
              </a:tr>
              <a:tr h="1351090"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pt-BR" sz="20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Orientação do Desejo</a:t>
                      </a:r>
                      <a:endParaRPr kumimoji="0" lang="pt-BR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Verdana" pitchFamily="32" charset="0"/>
                        <a:cs typeface="Arial Unicode MS" charset="0"/>
                      </a:endParaRPr>
                    </a:p>
                  </a:txBody>
                  <a:tcPr marL="90000" marR="90000" marT="46804" marB="46804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pt-BR" sz="20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Predominante homo mas pode ser bi ou heterossexual</a:t>
                      </a:r>
                      <a:endParaRPr kumimoji="0" lang="pt-BR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Verdana" pitchFamily="32" charset="0"/>
                        <a:cs typeface="Arial Unicode MS" charset="0"/>
                      </a:endParaRPr>
                    </a:p>
                  </a:txBody>
                  <a:tcPr marL="90000" marR="90000" marT="46804" marB="46804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pt-BR" sz="20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Predominante homo mas pode ser bi ou heterossexual</a:t>
                      </a:r>
                      <a:endParaRPr kumimoji="0" lang="pt-BR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Verdana" pitchFamily="32" charset="0"/>
                        <a:cs typeface="Arial Unicode MS" charset="0"/>
                      </a:endParaRPr>
                    </a:p>
                  </a:txBody>
                  <a:tcPr marL="90000" marR="90000" marT="46804" marB="46804" anchor="ctr" horzOverflow="overflow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38256056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1"/>
          <p:cNvSpPr>
            <a:spLocks noChangeArrowheads="1"/>
          </p:cNvSpPr>
          <p:nvPr/>
        </p:nvSpPr>
        <p:spPr bwMode="auto">
          <a:xfrm>
            <a:off x="1295400" y="0"/>
            <a:ext cx="7848600" cy="6858000"/>
          </a:xfrm>
          <a:prstGeom prst="rect">
            <a:avLst/>
          </a:prstGeom>
          <a:gradFill rotWithShape="0">
            <a:gsLst>
              <a:gs pos="0">
                <a:srgbClr val="DBDBDB"/>
              </a:gs>
              <a:gs pos="100000">
                <a:srgbClr val="B2B2B2"/>
              </a:gs>
            </a:gsLst>
            <a:lin ang="108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pt-BR"/>
          </a:p>
        </p:txBody>
      </p:sp>
      <p:sp>
        <p:nvSpPr>
          <p:cNvPr id="16387" name="Rectangle 2"/>
          <p:cNvSpPr>
            <a:spLocks noChangeArrowheads="1"/>
          </p:cNvSpPr>
          <p:nvPr/>
        </p:nvSpPr>
        <p:spPr bwMode="auto">
          <a:xfrm>
            <a:off x="0" y="1219200"/>
            <a:ext cx="1295400" cy="5638800"/>
          </a:xfrm>
          <a:prstGeom prst="rect">
            <a:avLst/>
          </a:prstGeom>
          <a:solidFill>
            <a:srgbClr val="B2B2B2"/>
          </a:solidFill>
          <a:ln w="9360">
            <a:solidFill>
              <a:srgbClr val="B2B2B2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pt-BR"/>
          </a:p>
        </p:txBody>
      </p:sp>
      <p:sp>
        <p:nvSpPr>
          <p:cNvPr id="17411" name="Rectangle 3"/>
          <p:cNvSpPr>
            <a:spLocks noChangeArrowheads="1"/>
          </p:cNvSpPr>
          <p:nvPr/>
        </p:nvSpPr>
        <p:spPr bwMode="auto">
          <a:xfrm>
            <a:off x="1295400" y="1219200"/>
            <a:ext cx="7848600" cy="5638800"/>
          </a:xfrm>
          <a:prstGeom prst="rect">
            <a:avLst/>
          </a:prstGeom>
          <a:solidFill>
            <a:srgbClr val="FF5900"/>
          </a:solidFill>
          <a:ln w="9360">
            <a:solidFill>
              <a:srgbClr val="FF7D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pt-BR"/>
          </a:p>
        </p:txBody>
      </p:sp>
      <p:sp>
        <p:nvSpPr>
          <p:cNvPr id="16389" name="Rectangle 4"/>
          <p:cNvSpPr>
            <a:spLocks noGrp="1" noChangeArrowheads="1"/>
          </p:cNvSpPr>
          <p:nvPr>
            <p:ph type="title"/>
          </p:nvPr>
        </p:nvSpPr>
        <p:spPr>
          <a:xfrm>
            <a:off x="1524000" y="304800"/>
            <a:ext cx="7620000" cy="762000"/>
          </a:xfrm>
        </p:spPr>
        <p:txBody>
          <a:bodyPr/>
          <a:lstStyle/>
          <a:p>
            <a:pPr algn="l" eaLnBrk="1" hangingPunct="1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t-BR" sz="3600" b="1" dirty="0" smtClean="0">
                <a:latin typeface="Verdana" pitchFamily="34" charset="0"/>
              </a:rPr>
              <a:t>Transexualidade</a:t>
            </a:r>
          </a:p>
        </p:txBody>
      </p:sp>
      <p:graphicFrame>
        <p:nvGraphicFramePr>
          <p:cNvPr id="17413" name="Group 5"/>
          <p:cNvGraphicFramePr>
            <a:graphicFrameLocks noGrp="1"/>
          </p:cNvGraphicFramePr>
          <p:nvPr/>
        </p:nvGraphicFramePr>
        <p:xfrm>
          <a:off x="1676400" y="1676400"/>
          <a:ext cx="6935788" cy="4914900"/>
        </p:xfrm>
        <a:graphic>
          <a:graphicData uri="http://schemas.openxmlformats.org/drawingml/2006/table">
            <a:tbl>
              <a:tblPr/>
              <a:tblGrid>
                <a:gridCol w="2360613"/>
                <a:gridCol w="2289175"/>
                <a:gridCol w="2286000"/>
              </a:tblGrid>
              <a:tr h="524636"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Verdana" pitchFamily="32" charset="0"/>
                        <a:cs typeface="Arial Unicode MS" charset="0"/>
                      </a:endParaRPr>
                    </a:p>
                  </a:txBody>
                  <a:tcPr marL="90000" marR="90000" marT="46805" marB="46805" horzOverflow="overflow">
                    <a:lnL w="136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36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pt-B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Verdana" pitchFamily="32" charset="0"/>
                          <a:cs typeface="Arial Unicode MS" charset="0"/>
                        </a:rPr>
                        <a:t>Homem</a:t>
                      </a:r>
                    </a:p>
                  </a:txBody>
                  <a:tcPr marL="90000" marR="90000" marT="46805" marB="46805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36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pt-B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Verdana" pitchFamily="32" charset="0"/>
                          <a:cs typeface="Arial Unicode MS" charset="0"/>
                        </a:rPr>
                        <a:t>Mulher</a:t>
                      </a:r>
                    </a:p>
                  </a:txBody>
                  <a:tcPr marL="90000" marR="90000" marT="46805" marB="46805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36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36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16021"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pt-B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Verdana" pitchFamily="32" charset="0"/>
                          <a:cs typeface="Arial Unicode MS" charset="0"/>
                        </a:rPr>
                        <a:t>Sexo Biológico</a:t>
                      </a:r>
                    </a:p>
                  </a:txBody>
                  <a:tcPr marL="90000" marR="90000" marT="46805" marB="46805" horzOverflow="overflow">
                    <a:lnL w="136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pt-B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Verdana" pitchFamily="32" charset="0"/>
                          <a:cs typeface="Arial Unicode MS" charset="0"/>
                        </a:rPr>
                        <a:t>Macho</a:t>
                      </a:r>
                    </a:p>
                  </a:txBody>
                  <a:tcPr marL="90000" marR="90000" marT="46805" marB="46805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pt-B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Verdana" pitchFamily="32" charset="0"/>
                          <a:cs typeface="Arial Unicode MS" charset="0"/>
                        </a:rPr>
                        <a:t>Fêmea</a:t>
                      </a:r>
                    </a:p>
                  </a:txBody>
                  <a:tcPr marL="90000" marR="90000" marT="46805" marB="46805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36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52562"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pt-B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Verdana" pitchFamily="32" charset="0"/>
                          <a:cs typeface="Arial Unicode MS" charset="0"/>
                        </a:rPr>
                        <a:t>Identidade Sexual</a:t>
                      </a:r>
                    </a:p>
                  </a:txBody>
                  <a:tcPr marL="90000" marR="90000" marT="46805" marB="46805" horzOverflow="overflow">
                    <a:lnL w="136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pt-B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Verdana" pitchFamily="32" charset="0"/>
                          <a:cs typeface="Arial Unicode MS" charset="0"/>
                        </a:rPr>
                        <a:t>Feminina</a:t>
                      </a:r>
                    </a:p>
                  </a:txBody>
                  <a:tcPr marL="90000" marR="90000" marT="46805" marB="46805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pt-B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Verdana" pitchFamily="32" charset="0"/>
                          <a:cs typeface="Arial Unicode MS" charset="0"/>
                        </a:rPr>
                        <a:t>Masculina</a:t>
                      </a:r>
                    </a:p>
                  </a:txBody>
                  <a:tcPr marL="90000" marR="90000" marT="46805" marB="46805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36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80769"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pt-B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Verdana" pitchFamily="32" charset="0"/>
                          <a:cs typeface="Arial Unicode MS" charset="0"/>
                        </a:rPr>
                        <a:t>Papéis Sexuais</a:t>
                      </a:r>
                    </a:p>
                    <a:p>
                      <a:pPr marL="0" marR="0" lvl="0" indent="0" algn="l" defTabSz="449263" rtl="0" eaLnBrk="1" fontAlgn="base" latinLnBrk="0" hangingPunct="1">
                        <a:lnSpc>
                          <a:spcPct val="10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pt-B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Verdana" pitchFamily="32" charset="0"/>
                          <a:cs typeface="Arial Unicode MS" charset="0"/>
                        </a:rPr>
                        <a:t>Identidade de gênero</a:t>
                      </a:r>
                    </a:p>
                  </a:txBody>
                  <a:tcPr marL="90000" marR="90000" marT="46805" marB="46805" horzOverflow="overflow">
                    <a:lnL w="136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pt-B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Verdana" pitchFamily="32" charset="0"/>
                          <a:cs typeface="Arial Unicode MS" charset="0"/>
                        </a:rPr>
                        <a:t>Geralmente feminino</a:t>
                      </a:r>
                    </a:p>
                  </a:txBody>
                  <a:tcPr marL="90000" marR="90000" marT="46805" marB="46805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pt-B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Verdana" pitchFamily="32" charset="0"/>
                          <a:cs typeface="Arial Unicode MS" charset="0"/>
                        </a:rPr>
                        <a:t>Geralmente masculino</a:t>
                      </a:r>
                    </a:p>
                  </a:txBody>
                  <a:tcPr marL="90000" marR="90000" marT="46805" marB="46805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36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40912"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pt-B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Verdana" pitchFamily="32" charset="0"/>
                          <a:cs typeface="Arial Unicode MS" charset="0"/>
                        </a:rPr>
                        <a:t>Orientação do Desejo</a:t>
                      </a:r>
                    </a:p>
                    <a:p>
                      <a:pPr marL="0" marR="0" lvl="0" indent="0" algn="l" defTabSz="449263" rtl="0" eaLnBrk="1" fontAlgn="base" latinLnBrk="0" hangingPunct="1">
                        <a:lnSpc>
                          <a:spcPct val="10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kumimoji="0" lang="pt-BR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Verdana" pitchFamily="32" charset="0"/>
                        <a:cs typeface="Arial Unicode MS" charset="0"/>
                      </a:endParaRPr>
                    </a:p>
                  </a:txBody>
                  <a:tcPr marL="90000" marR="90000" marT="46805" marB="46805" horzOverflow="overflow">
                    <a:lnL w="136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36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pt-B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Verdana" pitchFamily="32" charset="0"/>
                          <a:cs typeface="Arial Unicode MS" charset="0"/>
                        </a:rPr>
                        <a:t>A grande maioria hetero, mas podem ser homo ou bissexuais</a:t>
                      </a:r>
                    </a:p>
                  </a:txBody>
                  <a:tcPr marL="90000" marR="90000" marT="46805" marB="46805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36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pt-BR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Verdana" pitchFamily="32" charset="0"/>
                          <a:cs typeface="Arial Unicode MS" charset="0"/>
                        </a:rPr>
                        <a:t>A grande maioria hetero, mas podem ser homo ou bissexuais</a:t>
                      </a:r>
                    </a:p>
                  </a:txBody>
                  <a:tcPr marL="90000" marR="90000" marT="46805" marB="46805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36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36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6416" name="Rectangle 59"/>
          <p:cNvSpPr>
            <a:spLocks noChangeArrowheads="1"/>
          </p:cNvSpPr>
          <p:nvPr/>
        </p:nvSpPr>
        <p:spPr bwMode="auto">
          <a:xfrm>
            <a:off x="0" y="0"/>
            <a:ext cx="1295400" cy="1219200"/>
          </a:xfrm>
          <a:prstGeom prst="rect">
            <a:avLst/>
          </a:prstGeom>
          <a:solidFill>
            <a:srgbClr val="FFFFFF"/>
          </a:solidFill>
          <a:ln w="9360">
            <a:solidFill>
              <a:srgbClr val="FFFF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pt-BR"/>
          </a:p>
        </p:txBody>
      </p:sp>
      <p:pic>
        <p:nvPicPr>
          <p:cNvPr id="16417" name="Picture 60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sp>
        <p:nvSpPr>
          <p:cNvPr id="16418" name="Text Box 61"/>
          <p:cNvSpPr txBox="1">
            <a:spLocks noChangeArrowheads="1"/>
          </p:cNvSpPr>
          <p:nvPr/>
        </p:nvSpPr>
        <p:spPr bwMode="auto">
          <a:xfrm>
            <a:off x="0" y="838200"/>
            <a:ext cx="1219200" cy="361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>
            <a:spAutoFit/>
          </a:bodyPr>
          <a:lstStyle>
            <a:lvl1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cs typeface="Arial Unicode MS" charset="0"/>
              </a:defRPr>
            </a:lvl1pPr>
            <a:lvl2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cs typeface="Arial Unicode MS" charset="0"/>
              </a:defRPr>
            </a:lvl2pPr>
            <a:lvl3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cs typeface="Arial Unicode MS" charset="0"/>
              </a:defRPr>
            </a:lvl3pPr>
            <a:lvl4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cs typeface="Arial Unicode MS" charset="0"/>
              </a:defRPr>
            </a:lvl4pPr>
            <a:lvl5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cs typeface="Arial Unicode MS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cs typeface="Arial Unicode MS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cs typeface="Arial Unicode MS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cs typeface="Arial Unicode MS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cs typeface="Arial Unicode MS" charset="0"/>
              </a:defRPr>
            </a:lvl9pPr>
          </a:lstStyle>
          <a:p>
            <a:pPr algn="ctr" eaLnBrk="1" hangingPunct="1">
              <a:lnSpc>
                <a:spcPct val="80000"/>
              </a:lnSpc>
              <a:buClrTx/>
              <a:buFontTx/>
              <a:buNone/>
            </a:pPr>
            <a:r>
              <a:rPr lang="en-US" sz="1100">
                <a:solidFill>
                  <a:srgbClr val="9E0000"/>
                </a:solidFill>
                <a:latin typeface="Arial" charset="0"/>
              </a:rPr>
              <a:t>Sexualidade</a:t>
            </a:r>
          </a:p>
          <a:p>
            <a:pPr algn="ctr" eaLnBrk="1" hangingPunct="1">
              <a:lnSpc>
                <a:spcPct val="80000"/>
              </a:lnSpc>
              <a:buClrTx/>
              <a:buFontTx/>
              <a:buNone/>
            </a:pPr>
            <a:r>
              <a:rPr lang="en-US" sz="1100">
                <a:solidFill>
                  <a:srgbClr val="9E0000"/>
                </a:solidFill>
                <a:latin typeface="Arial" charset="0"/>
              </a:rPr>
              <a:t>Consultoria</a:t>
            </a:r>
          </a:p>
        </p:txBody>
      </p:sp>
    </p:spTree>
    <p:extLst>
      <p:ext uri="{BB962C8B-B14F-4D97-AF65-F5344CB8AC3E}">
        <p14:creationId xmlns:p14="http://schemas.microsoft.com/office/powerpoint/2010/main" xmlns="" val="919301617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74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w/2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74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1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4"/>
          <p:cNvSpPr>
            <a:spLocks noGrp="1" noChangeArrowheads="1"/>
          </p:cNvSpPr>
          <p:nvPr>
            <p:ph type="title"/>
          </p:nvPr>
        </p:nvSpPr>
        <p:spPr>
          <a:xfrm>
            <a:off x="1043608" y="692696"/>
            <a:ext cx="7315200" cy="920080"/>
          </a:xfrm>
          <a:extLst>
            <a:ext uri="{AF507438-7753-43E0-B8FC-AC1667EBCBE1}">
              <a14:hiddenEffects xmlns:a14="http://schemas.microsoft.com/office/drawing/2010/main" xmlns="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/>
          <a:lstStyle/>
          <a:p>
            <a:pPr algn="ctr"/>
            <a:r>
              <a:rPr lang="pt-BR" b="1" dirty="0" smtClean="0">
                <a:solidFill>
                  <a:srgbClr val="4D4D4D"/>
                </a:solidFill>
              </a:rPr>
              <a:t>Transexualidade</a:t>
            </a:r>
          </a:p>
        </p:txBody>
      </p:sp>
      <p:graphicFrame>
        <p:nvGraphicFramePr>
          <p:cNvPr id="5" name="Group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144089455"/>
              </p:ext>
            </p:extLst>
          </p:nvPr>
        </p:nvGraphicFramePr>
        <p:xfrm>
          <a:off x="971600" y="1628800"/>
          <a:ext cx="6935788" cy="4914900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2360613"/>
                <a:gridCol w="2289175"/>
                <a:gridCol w="2286000"/>
              </a:tblGrid>
              <a:tr h="524636"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Verdana" pitchFamily="32" charset="0"/>
                        <a:cs typeface="Arial Unicode MS" charset="0"/>
                      </a:endParaRPr>
                    </a:p>
                  </a:txBody>
                  <a:tcPr marL="90000" marR="90000" marT="46805" marB="46805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pt-BR" sz="20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Homem</a:t>
                      </a:r>
                      <a:endParaRPr kumimoji="0" lang="pt-BR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Verdana" pitchFamily="32" charset="0"/>
                        <a:cs typeface="Arial Unicode MS" charset="0"/>
                      </a:endParaRPr>
                    </a:p>
                  </a:txBody>
                  <a:tcPr marL="90000" marR="90000" marT="46805" marB="46805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pt-BR" sz="20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Mulher</a:t>
                      </a:r>
                      <a:endParaRPr kumimoji="0" lang="pt-BR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Verdana" pitchFamily="32" charset="0"/>
                        <a:cs typeface="Arial Unicode MS" charset="0"/>
                      </a:endParaRPr>
                    </a:p>
                  </a:txBody>
                  <a:tcPr marL="90000" marR="90000" marT="46805" marB="46805" anchor="ctr" horzOverflow="overflow"/>
                </a:tc>
              </a:tr>
              <a:tr h="616021"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pt-BR" sz="20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Sexo Biológico</a:t>
                      </a:r>
                      <a:endParaRPr kumimoji="0" lang="pt-BR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Verdana" pitchFamily="32" charset="0"/>
                        <a:cs typeface="Arial Unicode MS" charset="0"/>
                      </a:endParaRPr>
                    </a:p>
                  </a:txBody>
                  <a:tcPr marL="90000" marR="90000" marT="46805" marB="46805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pt-BR" sz="20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Macho</a:t>
                      </a:r>
                      <a:endParaRPr kumimoji="0" lang="pt-BR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Verdana" pitchFamily="32" charset="0"/>
                        <a:cs typeface="Arial Unicode MS" charset="0"/>
                      </a:endParaRPr>
                    </a:p>
                  </a:txBody>
                  <a:tcPr marL="90000" marR="90000" marT="46805" marB="46805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pt-BR" sz="20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Fêmea</a:t>
                      </a:r>
                      <a:endParaRPr kumimoji="0" lang="pt-BR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Verdana" pitchFamily="32" charset="0"/>
                        <a:cs typeface="Arial Unicode MS" charset="0"/>
                      </a:endParaRPr>
                    </a:p>
                  </a:txBody>
                  <a:tcPr marL="90000" marR="90000" marT="46805" marB="46805" anchor="ctr" horzOverflow="overflow"/>
                </a:tc>
              </a:tr>
              <a:tr h="752562"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pt-BR" sz="20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Identidade Sexual</a:t>
                      </a:r>
                      <a:endParaRPr kumimoji="0" lang="pt-BR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Verdana" pitchFamily="32" charset="0"/>
                        <a:cs typeface="Arial Unicode MS" charset="0"/>
                      </a:endParaRPr>
                    </a:p>
                  </a:txBody>
                  <a:tcPr marL="90000" marR="90000" marT="46805" marB="46805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pt-BR" sz="20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Feminina</a:t>
                      </a:r>
                      <a:endParaRPr kumimoji="0" lang="pt-BR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Verdana" pitchFamily="32" charset="0"/>
                        <a:cs typeface="Arial Unicode MS" charset="0"/>
                      </a:endParaRPr>
                    </a:p>
                  </a:txBody>
                  <a:tcPr marL="90000" marR="90000" marT="46805" marB="46805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pt-BR" sz="20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Masculina</a:t>
                      </a:r>
                      <a:endParaRPr kumimoji="0" lang="pt-BR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Verdana" pitchFamily="32" charset="0"/>
                        <a:cs typeface="Arial Unicode MS" charset="0"/>
                      </a:endParaRPr>
                    </a:p>
                  </a:txBody>
                  <a:tcPr marL="90000" marR="90000" marT="46805" marB="46805" anchor="ctr" horzOverflow="overflow"/>
                </a:tc>
              </a:tr>
              <a:tr h="1080769"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pt-BR" sz="20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Papéis Sexuais</a:t>
                      </a:r>
                    </a:p>
                    <a:p>
                      <a:pPr marL="0" marR="0" lvl="0" indent="0" algn="l" defTabSz="449263" rtl="0" eaLnBrk="1" fontAlgn="base" latinLnBrk="0" hangingPunct="1">
                        <a:lnSpc>
                          <a:spcPct val="10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pt-BR" sz="20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Identidade de gênero</a:t>
                      </a:r>
                      <a:endParaRPr kumimoji="0" lang="pt-BR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Verdana" pitchFamily="32" charset="0"/>
                        <a:cs typeface="Arial Unicode MS" charset="0"/>
                      </a:endParaRPr>
                    </a:p>
                  </a:txBody>
                  <a:tcPr marL="90000" marR="90000" marT="46805" marB="46805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pt-BR" sz="20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Geralmente feminino</a:t>
                      </a:r>
                      <a:endParaRPr kumimoji="0" lang="pt-BR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Verdana" pitchFamily="32" charset="0"/>
                        <a:cs typeface="Arial Unicode MS" charset="0"/>
                      </a:endParaRPr>
                    </a:p>
                  </a:txBody>
                  <a:tcPr marL="90000" marR="90000" marT="46805" marB="46805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pt-BR" sz="20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Geralmente masculino</a:t>
                      </a:r>
                      <a:endParaRPr kumimoji="0" lang="pt-BR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Verdana" pitchFamily="32" charset="0"/>
                        <a:cs typeface="Arial Unicode MS" charset="0"/>
                      </a:endParaRPr>
                    </a:p>
                  </a:txBody>
                  <a:tcPr marL="90000" marR="90000" marT="46805" marB="46805" anchor="ctr" horzOverflow="overflow"/>
                </a:tc>
              </a:tr>
              <a:tr h="1940912"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pt-BR" sz="20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Orientação do Desejo</a:t>
                      </a:r>
                    </a:p>
                    <a:p>
                      <a:pPr marL="0" marR="0" lvl="0" indent="0" algn="l" defTabSz="449263" rtl="0" eaLnBrk="1" fontAlgn="base" latinLnBrk="0" hangingPunct="1">
                        <a:lnSpc>
                          <a:spcPct val="10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kumimoji="0" lang="pt-BR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Verdana" pitchFamily="32" charset="0"/>
                        <a:cs typeface="Arial Unicode MS" charset="0"/>
                      </a:endParaRPr>
                    </a:p>
                  </a:txBody>
                  <a:tcPr marL="90000" marR="90000" marT="46805" marB="46805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pt-BR" sz="20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A grande maioria hetero, mas podem ser homo ou bissexuais</a:t>
                      </a:r>
                      <a:endParaRPr kumimoji="0" lang="pt-BR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Verdana" pitchFamily="32" charset="0"/>
                        <a:cs typeface="Arial Unicode MS" charset="0"/>
                      </a:endParaRPr>
                    </a:p>
                  </a:txBody>
                  <a:tcPr marL="90000" marR="90000" marT="46805" marB="46805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pt-BR" sz="20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A grande maioria hetero, mas podem ser homo ou bissexuais</a:t>
                      </a:r>
                      <a:endParaRPr kumimoji="0" lang="pt-BR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Verdana" pitchFamily="32" charset="0"/>
                        <a:cs typeface="Arial Unicode MS" charset="0"/>
                      </a:endParaRPr>
                    </a:p>
                  </a:txBody>
                  <a:tcPr marL="90000" marR="90000" marT="46805" marB="46805" anchor="ctr" horzOverflow="overflow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40717459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4"/>
          <p:cNvSpPr>
            <a:spLocks noGrp="1" noChangeArrowheads="1"/>
          </p:cNvSpPr>
          <p:nvPr>
            <p:ph type="title"/>
          </p:nvPr>
        </p:nvSpPr>
        <p:spPr>
          <a:xfrm>
            <a:off x="1066800" y="1112838"/>
            <a:ext cx="7315200" cy="715962"/>
          </a:xfrm>
          <a:extLst>
            <a:ext uri="{AF507438-7753-43E0-B8FC-AC1667EBCBE1}">
              <a14:hiddenEffects xmlns:a14="http://schemas.microsoft.com/office/drawing/2010/main" xmlns="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/>
          <a:lstStyle/>
          <a:p>
            <a:pPr algn="ctr"/>
            <a:r>
              <a:rPr lang="en-US" sz="4000" b="1" dirty="0" smtClean="0">
                <a:solidFill>
                  <a:srgbClr val="4D4D4D"/>
                </a:solidFill>
              </a:rPr>
              <a:t>4 </a:t>
            </a:r>
            <a:r>
              <a:rPr lang="en-US" sz="4000" b="1" dirty="0" err="1" smtClean="0">
                <a:solidFill>
                  <a:srgbClr val="4D4D4D"/>
                </a:solidFill>
              </a:rPr>
              <a:t>Pilares</a:t>
            </a:r>
            <a:r>
              <a:rPr lang="en-US" sz="4000" b="1" dirty="0" smtClean="0">
                <a:solidFill>
                  <a:srgbClr val="4D4D4D"/>
                </a:solidFill>
              </a:rPr>
              <a:t> da </a:t>
            </a:r>
            <a:r>
              <a:rPr lang="en-US" sz="4000" b="1" dirty="0" err="1" smtClean="0">
                <a:solidFill>
                  <a:srgbClr val="4D4D4D"/>
                </a:solidFill>
              </a:rPr>
              <a:t>Sexualidade</a:t>
            </a:r>
            <a:endParaRPr lang="ru-RU" sz="4000" b="1" dirty="0" smtClean="0">
              <a:solidFill>
                <a:srgbClr val="4D4D4D"/>
              </a:solidFill>
            </a:endParaRPr>
          </a:p>
        </p:txBody>
      </p:sp>
      <p:sp>
        <p:nvSpPr>
          <p:cNvPr id="3075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1066800" y="1981200"/>
            <a:ext cx="7315200" cy="41910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pt-BR" altLang="ko-KR" sz="2400" dirty="0" smtClean="0">
                <a:solidFill>
                  <a:srgbClr val="777777"/>
                </a:solidFill>
                <a:latin typeface="Verdana" pitchFamily="34" charset="0"/>
                <a:ea typeface="굴림" charset="-127"/>
              </a:rPr>
              <a:t>Sexo Biológico</a:t>
            </a:r>
          </a:p>
          <a:p>
            <a:pPr lvl="1">
              <a:lnSpc>
                <a:spcPct val="80000"/>
              </a:lnSpc>
            </a:pPr>
            <a:r>
              <a:rPr lang="pt-BR" altLang="ko-KR" sz="1800" dirty="0" smtClean="0">
                <a:solidFill>
                  <a:srgbClr val="777777"/>
                </a:solidFill>
                <a:latin typeface="Verdana" pitchFamily="34" charset="0"/>
                <a:ea typeface="굴림" charset="-127"/>
              </a:rPr>
              <a:t>Características genotípicas e fenotípicas</a:t>
            </a:r>
          </a:p>
          <a:p>
            <a:pPr lvl="1">
              <a:lnSpc>
                <a:spcPct val="80000"/>
              </a:lnSpc>
            </a:pPr>
            <a:endParaRPr lang="pt-BR" altLang="ko-KR" sz="2400" dirty="0" smtClean="0">
              <a:solidFill>
                <a:srgbClr val="777777"/>
              </a:solidFill>
              <a:latin typeface="Verdana" pitchFamily="34" charset="0"/>
              <a:ea typeface="굴림" charset="-127"/>
            </a:endParaRPr>
          </a:p>
          <a:p>
            <a:pPr>
              <a:lnSpc>
                <a:spcPct val="80000"/>
              </a:lnSpc>
            </a:pPr>
            <a:r>
              <a:rPr lang="pt-BR" altLang="ko-KR" sz="2400" dirty="0" smtClean="0">
                <a:solidFill>
                  <a:srgbClr val="777777"/>
                </a:solidFill>
                <a:latin typeface="Verdana" pitchFamily="34" charset="0"/>
                <a:ea typeface="굴림" charset="-127"/>
              </a:rPr>
              <a:t>Papéis Sexuais – Identidade de gênero</a:t>
            </a:r>
          </a:p>
          <a:p>
            <a:pPr lvl="1">
              <a:lnSpc>
                <a:spcPct val="80000"/>
              </a:lnSpc>
            </a:pPr>
            <a:r>
              <a:rPr lang="pt-BR" altLang="ko-KR" sz="1800" dirty="0" smtClean="0">
                <a:solidFill>
                  <a:srgbClr val="777777"/>
                </a:solidFill>
                <a:latin typeface="Verdana" pitchFamily="34" charset="0"/>
                <a:ea typeface="굴림" charset="-127"/>
              </a:rPr>
              <a:t>Como me comporto</a:t>
            </a:r>
          </a:p>
          <a:p>
            <a:pPr lvl="1">
              <a:lnSpc>
                <a:spcPct val="80000"/>
              </a:lnSpc>
            </a:pPr>
            <a:endParaRPr lang="pt-BR" altLang="ko-KR" sz="2400" dirty="0" smtClean="0">
              <a:solidFill>
                <a:srgbClr val="777777"/>
              </a:solidFill>
              <a:latin typeface="Verdana" pitchFamily="34" charset="0"/>
              <a:ea typeface="굴림" charset="-127"/>
            </a:endParaRPr>
          </a:p>
          <a:p>
            <a:pPr>
              <a:lnSpc>
                <a:spcPct val="80000"/>
              </a:lnSpc>
            </a:pPr>
            <a:r>
              <a:rPr lang="pt-BR" altLang="ko-KR" sz="2400" dirty="0" smtClean="0">
                <a:solidFill>
                  <a:srgbClr val="777777"/>
                </a:solidFill>
                <a:latin typeface="Verdana" pitchFamily="34" charset="0"/>
                <a:ea typeface="굴림" charset="-127"/>
              </a:rPr>
              <a:t>Identidade Sexual</a:t>
            </a:r>
          </a:p>
          <a:p>
            <a:pPr lvl="1">
              <a:lnSpc>
                <a:spcPct val="80000"/>
              </a:lnSpc>
            </a:pPr>
            <a:r>
              <a:rPr lang="pt-BR" altLang="ko-KR" sz="1800" dirty="0" smtClean="0">
                <a:solidFill>
                  <a:srgbClr val="777777"/>
                </a:solidFill>
                <a:latin typeface="Verdana" pitchFamily="34" charset="0"/>
                <a:ea typeface="굴림" charset="-127"/>
              </a:rPr>
              <a:t>Quem acredito ser</a:t>
            </a:r>
          </a:p>
          <a:p>
            <a:pPr lvl="1">
              <a:lnSpc>
                <a:spcPct val="80000"/>
              </a:lnSpc>
            </a:pPr>
            <a:endParaRPr lang="pt-BR" altLang="ko-KR" sz="2400" dirty="0" smtClean="0">
              <a:solidFill>
                <a:srgbClr val="777777"/>
              </a:solidFill>
              <a:latin typeface="Verdana" pitchFamily="34" charset="0"/>
              <a:ea typeface="굴림" charset="-127"/>
            </a:endParaRPr>
          </a:p>
          <a:p>
            <a:pPr>
              <a:lnSpc>
                <a:spcPct val="80000"/>
              </a:lnSpc>
            </a:pPr>
            <a:r>
              <a:rPr lang="pt-BR" altLang="ko-KR" sz="2400" dirty="0" smtClean="0">
                <a:solidFill>
                  <a:srgbClr val="777777"/>
                </a:solidFill>
                <a:latin typeface="Verdana" pitchFamily="34" charset="0"/>
                <a:ea typeface="굴림" charset="-127"/>
              </a:rPr>
              <a:t>Orientação Sexual do Desejo</a:t>
            </a:r>
          </a:p>
          <a:p>
            <a:pPr lvl="1">
              <a:lnSpc>
                <a:spcPct val="80000"/>
              </a:lnSpc>
            </a:pPr>
            <a:r>
              <a:rPr lang="pt-BR" altLang="ko-KR" sz="1800" dirty="0" smtClean="0">
                <a:solidFill>
                  <a:srgbClr val="777777"/>
                </a:solidFill>
                <a:latin typeface="Verdana" pitchFamily="34" charset="0"/>
                <a:ea typeface="굴림" charset="-127"/>
              </a:rPr>
              <a:t>Quem desejo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1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gradFill rotWithShape="0">
            <a:gsLst>
              <a:gs pos="0">
                <a:srgbClr val="DBDBDB"/>
              </a:gs>
              <a:gs pos="100000">
                <a:srgbClr val="B2B2B2"/>
              </a:gs>
            </a:gsLst>
            <a:lin ang="108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pt-BR"/>
          </a:p>
        </p:txBody>
      </p:sp>
      <p:sp>
        <p:nvSpPr>
          <p:cNvPr id="17411" name="Rectangle 2"/>
          <p:cNvSpPr>
            <a:spLocks noChangeArrowheads="1"/>
          </p:cNvSpPr>
          <p:nvPr/>
        </p:nvSpPr>
        <p:spPr bwMode="auto">
          <a:xfrm>
            <a:off x="0" y="1219200"/>
            <a:ext cx="1295400" cy="5638800"/>
          </a:xfrm>
          <a:prstGeom prst="rect">
            <a:avLst/>
          </a:prstGeom>
          <a:solidFill>
            <a:srgbClr val="B2B2B2"/>
          </a:solidFill>
          <a:ln w="9360">
            <a:solidFill>
              <a:srgbClr val="B2B2B2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pt-BR"/>
          </a:p>
        </p:txBody>
      </p:sp>
      <p:sp>
        <p:nvSpPr>
          <p:cNvPr id="18435" name="Rectangle 3"/>
          <p:cNvSpPr>
            <a:spLocks noChangeArrowheads="1"/>
          </p:cNvSpPr>
          <p:nvPr/>
        </p:nvSpPr>
        <p:spPr bwMode="auto">
          <a:xfrm>
            <a:off x="1295400" y="1219200"/>
            <a:ext cx="7848600" cy="5638800"/>
          </a:xfrm>
          <a:prstGeom prst="rect">
            <a:avLst/>
          </a:prstGeom>
          <a:solidFill>
            <a:srgbClr val="FF5900"/>
          </a:solidFill>
          <a:ln w="9360">
            <a:solidFill>
              <a:srgbClr val="FF7D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pt-BR"/>
          </a:p>
        </p:txBody>
      </p:sp>
      <p:sp>
        <p:nvSpPr>
          <p:cNvPr id="17413" name="Rectangle 4"/>
          <p:cNvSpPr>
            <a:spLocks noChangeArrowheads="1"/>
          </p:cNvSpPr>
          <p:nvPr/>
        </p:nvSpPr>
        <p:spPr bwMode="auto">
          <a:xfrm>
            <a:off x="4648200" y="304800"/>
            <a:ext cx="44958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ctr"/>
          <a:lstStyle/>
          <a:p>
            <a:pPr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t-BR" sz="3600" b="1" dirty="0">
                <a:solidFill>
                  <a:srgbClr val="000000"/>
                </a:solidFill>
                <a:latin typeface="Verdana" pitchFamily="34" charset="0"/>
              </a:rPr>
              <a:t>Transexualidade</a:t>
            </a:r>
          </a:p>
        </p:txBody>
      </p:sp>
      <p:graphicFrame>
        <p:nvGraphicFramePr>
          <p:cNvPr id="18437" name="Group 5"/>
          <p:cNvGraphicFramePr>
            <a:graphicFrameLocks noGrp="1"/>
          </p:cNvGraphicFramePr>
          <p:nvPr/>
        </p:nvGraphicFramePr>
        <p:xfrm>
          <a:off x="4572000" y="2133600"/>
          <a:ext cx="4572000" cy="3124201"/>
        </p:xfrm>
        <a:graphic>
          <a:graphicData uri="http://schemas.openxmlformats.org/drawingml/2006/table">
            <a:tbl>
              <a:tblPr/>
              <a:tblGrid>
                <a:gridCol w="1555750"/>
                <a:gridCol w="1544638"/>
                <a:gridCol w="1471612"/>
              </a:tblGrid>
              <a:tr h="292100"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1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Verdana" pitchFamily="32" charset="0"/>
                        <a:cs typeface="Arial Unicode MS" charset="0"/>
                      </a:endParaRPr>
                    </a:p>
                  </a:txBody>
                  <a:tcPr marL="90000" marR="90000" marT="46800" marB="46800" horzOverflow="overflow">
                    <a:lnL w="136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36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59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1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pt-B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Verdana" pitchFamily="32" charset="0"/>
                          <a:cs typeface="Arial Unicode MS" charset="0"/>
                        </a:rPr>
                        <a:t>Homem</a:t>
                      </a:r>
                    </a:p>
                  </a:txBody>
                  <a:tcPr marL="90000" marR="90000" marT="46800" marB="46800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36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59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1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pt-B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Verdana" pitchFamily="32" charset="0"/>
                          <a:cs typeface="Arial Unicode MS" charset="0"/>
                        </a:rPr>
                        <a:t>Mulher</a:t>
                      </a:r>
                    </a:p>
                  </a:txBody>
                  <a:tcPr marL="90000" marR="90000" marT="46800" marB="46800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36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36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5900"/>
                    </a:solidFill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1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pt-B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Verdana" pitchFamily="32" charset="0"/>
                          <a:cs typeface="Arial Unicode MS" charset="0"/>
                        </a:rPr>
                        <a:t>Sexo Biológico</a:t>
                      </a:r>
                    </a:p>
                  </a:txBody>
                  <a:tcPr marL="90000" marR="90000" marT="46800" marB="46800" horzOverflow="overflow">
                    <a:lnL w="136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59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1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pt-BR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Verdana" pitchFamily="32" charset="0"/>
                          <a:cs typeface="Arial Unicode MS" charset="0"/>
                        </a:rPr>
                        <a:t>Macho</a:t>
                      </a:r>
                    </a:p>
                  </a:txBody>
                  <a:tcPr marL="90000" marR="90000" marT="46800" marB="46800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59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1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pt-B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Verdana" pitchFamily="32" charset="0"/>
                          <a:cs typeface="Arial Unicode MS" charset="0"/>
                        </a:rPr>
                        <a:t>Fêmea</a:t>
                      </a:r>
                    </a:p>
                  </a:txBody>
                  <a:tcPr marL="90000" marR="90000" marT="46800" marB="46800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36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5900"/>
                    </a:solidFill>
                  </a:tcPr>
                </a:tc>
              </a:tr>
              <a:tr h="487363"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1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pt-B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Verdana" pitchFamily="32" charset="0"/>
                          <a:cs typeface="Arial Unicode MS" charset="0"/>
                        </a:rPr>
                        <a:t>Identidade Sexual</a:t>
                      </a:r>
                    </a:p>
                  </a:txBody>
                  <a:tcPr marL="90000" marR="90000" marT="46800" marB="46800" horzOverflow="overflow">
                    <a:lnL w="136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59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1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pt-BR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2" charset="0"/>
                          <a:cs typeface="Arial Unicode MS" charset="0"/>
                        </a:rPr>
                        <a:t>Feminina</a:t>
                      </a:r>
                    </a:p>
                  </a:txBody>
                  <a:tcPr marL="90000" marR="90000" marT="46800" marB="46800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59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1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pt-B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2" charset="0"/>
                          <a:cs typeface="Arial Unicode MS" charset="0"/>
                        </a:rPr>
                        <a:t>Masculina</a:t>
                      </a:r>
                    </a:p>
                  </a:txBody>
                  <a:tcPr marL="90000" marR="90000" marT="46800" marB="46800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36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5900"/>
                    </a:solidFill>
                  </a:tcPr>
                </a:tc>
              </a:tr>
              <a:tr h="793750"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1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pt-B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Verdana" pitchFamily="32" charset="0"/>
                          <a:cs typeface="Arial Unicode MS" charset="0"/>
                        </a:rPr>
                        <a:t>Papéis Sexuais</a:t>
                      </a:r>
                    </a:p>
                    <a:p>
                      <a:pPr marL="0" marR="0" lvl="0" indent="0" algn="l" defTabSz="449263" rtl="0" eaLnBrk="1" fontAlgn="base" latinLnBrk="0" hangingPunct="1">
                        <a:lnSpc>
                          <a:spcPct val="101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pt-B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Verdana" pitchFamily="32" charset="0"/>
                          <a:cs typeface="Arial Unicode MS" charset="0"/>
                        </a:rPr>
                        <a:t>Identidade de gênero</a:t>
                      </a:r>
                    </a:p>
                  </a:txBody>
                  <a:tcPr marL="90000" marR="90000" marT="46800" marB="46800" horzOverflow="overflow">
                    <a:lnL w="136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59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1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pt-BR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Verdana" pitchFamily="32" charset="0"/>
                          <a:cs typeface="Arial Unicode MS" charset="0"/>
                        </a:rPr>
                        <a:t>Geralmente feminino</a:t>
                      </a:r>
                    </a:p>
                  </a:txBody>
                  <a:tcPr marL="90000" marR="90000" marT="46800" marB="46800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59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1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pt-BR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Verdana" pitchFamily="32" charset="0"/>
                          <a:cs typeface="Arial Unicode MS" charset="0"/>
                        </a:rPr>
                        <a:t>Geralmente masculino</a:t>
                      </a:r>
                    </a:p>
                  </a:txBody>
                  <a:tcPr marL="90000" marR="90000" marT="46800" marB="46800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36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5900"/>
                    </a:solidFill>
                  </a:tcPr>
                </a:tc>
              </a:tr>
              <a:tr h="1250950"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1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pt-B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Verdana" pitchFamily="32" charset="0"/>
                          <a:cs typeface="Arial Unicode MS" charset="0"/>
                        </a:rPr>
                        <a:t>Orientação do Desejo</a:t>
                      </a:r>
                    </a:p>
                    <a:p>
                      <a:pPr marL="0" marR="0" lvl="0" indent="0" algn="l" defTabSz="449263" rtl="0" eaLnBrk="1" fontAlgn="base" latinLnBrk="0" hangingPunct="1">
                        <a:lnSpc>
                          <a:spcPct val="101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kumimoji="0" lang="pt-BR" sz="12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Verdana" pitchFamily="32" charset="0"/>
                        <a:cs typeface="Arial Unicode MS" charset="0"/>
                      </a:endParaRPr>
                    </a:p>
                  </a:txBody>
                  <a:tcPr marL="90000" marR="90000" marT="46800" marB="46800" horzOverflow="overflow">
                    <a:lnL w="136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36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59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1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pt-B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Verdana" pitchFamily="32" charset="0"/>
                          <a:cs typeface="Arial Unicode MS" charset="0"/>
                        </a:rPr>
                        <a:t>A grande maioria hetero, mas podem ser homo ou bissexuais</a:t>
                      </a:r>
                    </a:p>
                  </a:txBody>
                  <a:tcPr marL="90000" marR="90000" marT="46800" marB="46800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36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59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1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pt-BR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Verdana" pitchFamily="32" charset="0"/>
                          <a:cs typeface="Arial Unicode MS" charset="0"/>
                        </a:rPr>
                        <a:t>A grande maioria hetero, mas podem ser homo ou bissexuais</a:t>
                      </a:r>
                    </a:p>
                  </a:txBody>
                  <a:tcPr marL="90000" marR="90000" marT="46800" marB="46800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36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36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5900"/>
                    </a:solidFill>
                  </a:tcPr>
                </a:tc>
              </a:tr>
            </a:tbl>
          </a:graphicData>
        </a:graphic>
      </p:graphicFrame>
      <p:sp>
        <p:nvSpPr>
          <p:cNvPr id="17440" name="Rectangle 59"/>
          <p:cNvSpPr>
            <a:spLocks noChangeArrowheads="1"/>
          </p:cNvSpPr>
          <p:nvPr/>
        </p:nvSpPr>
        <p:spPr bwMode="auto">
          <a:xfrm>
            <a:off x="0" y="228600"/>
            <a:ext cx="40386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ctr"/>
          <a:lstStyle/>
          <a:p>
            <a:pPr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t-BR" sz="3600" b="1" dirty="0">
                <a:solidFill>
                  <a:srgbClr val="000000"/>
                </a:solidFill>
                <a:latin typeface="Verdana" pitchFamily="34" charset="0"/>
              </a:rPr>
              <a:t>Travestilidade</a:t>
            </a:r>
          </a:p>
        </p:txBody>
      </p:sp>
      <p:graphicFrame>
        <p:nvGraphicFramePr>
          <p:cNvPr id="18492" name="Group 60"/>
          <p:cNvGraphicFramePr>
            <a:graphicFrameLocks noGrp="1"/>
          </p:cNvGraphicFramePr>
          <p:nvPr/>
        </p:nvGraphicFramePr>
        <p:xfrm>
          <a:off x="0" y="2133600"/>
          <a:ext cx="4421188" cy="3117895"/>
        </p:xfrm>
        <a:graphic>
          <a:graphicData uri="http://schemas.openxmlformats.org/drawingml/2006/table">
            <a:tbl>
              <a:tblPr/>
              <a:tblGrid>
                <a:gridCol w="1585913"/>
                <a:gridCol w="1419225"/>
                <a:gridCol w="1416050"/>
              </a:tblGrid>
              <a:tr h="288913"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1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kumimoji="0" lang="en-US" sz="1200" b="1" i="1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Verdana" pitchFamily="32" charset="0"/>
                        <a:cs typeface="Arial Unicode MS" charset="0"/>
                      </a:endParaRPr>
                    </a:p>
                  </a:txBody>
                  <a:tcPr marL="90000" marR="90000" marT="46798" marB="46798" horzOverflow="overflow">
                    <a:lnL w="136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36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59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1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pt-B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Verdana" pitchFamily="32" charset="0"/>
                          <a:cs typeface="Arial Unicode MS" charset="0"/>
                        </a:rPr>
                        <a:t>Homem</a:t>
                      </a:r>
                    </a:p>
                  </a:txBody>
                  <a:tcPr marL="90000" marR="90000" marT="46798" marB="46798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36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59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1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pt-B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Verdana" pitchFamily="32" charset="0"/>
                          <a:cs typeface="Arial Unicode MS" charset="0"/>
                        </a:rPr>
                        <a:t>Mulher</a:t>
                      </a:r>
                    </a:p>
                  </a:txBody>
                  <a:tcPr marL="90000" marR="90000" marT="46798" marB="46798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36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36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5900"/>
                    </a:solidFill>
                  </a:tcPr>
                </a:tc>
              </a:tr>
              <a:tr h="425432"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1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pt-B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Verdana" pitchFamily="32" charset="0"/>
                          <a:cs typeface="Arial Unicode MS" charset="0"/>
                        </a:rPr>
                        <a:t>Sexo Biológico</a:t>
                      </a:r>
                    </a:p>
                  </a:txBody>
                  <a:tcPr marL="90000" marR="90000" marT="46798" marB="46798" horzOverflow="overflow">
                    <a:lnL w="136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59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1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pt-BR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Verdana" pitchFamily="32" charset="0"/>
                          <a:cs typeface="Arial Unicode MS" charset="0"/>
                        </a:rPr>
                        <a:t>Macho</a:t>
                      </a:r>
                    </a:p>
                  </a:txBody>
                  <a:tcPr marL="90000" marR="90000" marT="46798" marB="46798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59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1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pt-B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Verdana" pitchFamily="32" charset="0"/>
                          <a:cs typeface="Arial Unicode MS" charset="0"/>
                        </a:rPr>
                        <a:t>Fêmea</a:t>
                      </a:r>
                    </a:p>
                  </a:txBody>
                  <a:tcPr marL="90000" marR="90000" marT="46798" marB="46798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36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5900"/>
                    </a:solidFill>
                  </a:tcPr>
                </a:tc>
              </a:tr>
              <a:tr h="463024"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1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pt-B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Verdana" pitchFamily="32" charset="0"/>
                          <a:cs typeface="Arial Unicode MS" charset="0"/>
                        </a:rPr>
                        <a:t>Identidade Sexual</a:t>
                      </a:r>
                    </a:p>
                  </a:txBody>
                  <a:tcPr marL="90000" marR="90000" marT="46798" marB="46798" horzOverflow="overflow">
                    <a:lnL w="136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59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1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pt-BR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2" charset="0"/>
                          <a:cs typeface="Arial Unicode MS" charset="0"/>
                        </a:rPr>
                        <a:t>Masculina e feminina</a:t>
                      </a:r>
                    </a:p>
                  </a:txBody>
                  <a:tcPr marL="90000" marR="90000" marT="46798" marB="46798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59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1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pt-BR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2" charset="0"/>
                          <a:cs typeface="Arial Unicode MS" charset="0"/>
                        </a:rPr>
                        <a:t>Feminina e masculina</a:t>
                      </a:r>
                    </a:p>
                  </a:txBody>
                  <a:tcPr marL="90000" marR="90000" marT="46798" marB="46798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36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5900"/>
                    </a:solidFill>
                  </a:tcPr>
                </a:tc>
              </a:tr>
              <a:tr h="832452"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1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pt-B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Verdana" pitchFamily="32" charset="0"/>
                          <a:cs typeface="Arial Unicode MS" charset="0"/>
                        </a:rPr>
                        <a:t>Papéis Sexuais identidade de     gênero</a:t>
                      </a:r>
                    </a:p>
                  </a:txBody>
                  <a:tcPr marL="90000" marR="90000" marT="46798" marB="46798" horzOverflow="overflow">
                    <a:lnL w="136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59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1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pt-B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Verdana" pitchFamily="32" charset="0"/>
                          <a:cs typeface="Arial Unicode MS" charset="0"/>
                        </a:rPr>
                        <a:t>Variáveis, mas geralmente femininos</a:t>
                      </a:r>
                    </a:p>
                  </a:txBody>
                  <a:tcPr marL="90000" marR="90000" marT="46798" marB="46798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59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1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pt-BR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Verdana" pitchFamily="32" charset="0"/>
                          <a:cs typeface="Arial Unicode MS" charset="0"/>
                        </a:rPr>
                        <a:t>Variáveis (mas geralmente masculinos</a:t>
                      </a:r>
                    </a:p>
                  </a:txBody>
                  <a:tcPr marL="90000" marR="90000" marT="46798" marB="46798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36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5900"/>
                    </a:solidFill>
                  </a:tcPr>
                </a:tc>
              </a:tr>
              <a:tr h="1108029"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1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pt-B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Verdana" pitchFamily="32" charset="0"/>
                          <a:cs typeface="Arial Unicode MS" charset="0"/>
                        </a:rPr>
                        <a:t>Orientação do Desejo</a:t>
                      </a:r>
                    </a:p>
                  </a:txBody>
                  <a:tcPr marL="90000" marR="90000" marT="46798" marB="46798" horzOverflow="overflow">
                    <a:lnL w="136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36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59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1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pt-B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Verdana" pitchFamily="32" charset="0"/>
                          <a:cs typeface="Arial Unicode MS" charset="0"/>
                        </a:rPr>
                        <a:t>Predominante homo mas pode ser bi ou heterossexual</a:t>
                      </a:r>
                    </a:p>
                  </a:txBody>
                  <a:tcPr marL="90000" marR="90000" marT="46798" marB="46798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36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59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1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pt-BR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Verdana" pitchFamily="32" charset="0"/>
                          <a:cs typeface="Arial Unicode MS" charset="0"/>
                        </a:rPr>
                        <a:t>Predominante homo mas pode ser bi ou heterossexual</a:t>
                      </a:r>
                    </a:p>
                  </a:txBody>
                  <a:tcPr marL="90000" marR="90000" marT="46798" marB="46798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36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36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5900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2996622444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84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w/2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84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5" grpId="0" animBg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Group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253791830"/>
              </p:ext>
            </p:extLst>
          </p:nvPr>
        </p:nvGraphicFramePr>
        <p:xfrm>
          <a:off x="323527" y="1052737"/>
          <a:ext cx="8568952" cy="5342410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1632892"/>
                <a:gridCol w="1735413"/>
                <a:gridCol w="1733549"/>
                <a:gridCol w="1733549"/>
                <a:gridCol w="1733549"/>
              </a:tblGrid>
              <a:tr h="590030">
                <a:tc rowSpan="2"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1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kumimoji="0" lang="en-US" sz="1200" b="1" i="1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pitchFamily="32" charset="0"/>
                        <a:cs typeface="Arial Unicode MS" charset="0"/>
                      </a:endParaRPr>
                    </a:p>
                  </a:txBody>
                  <a:tcPr marL="90000" marR="90000" marT="46800" marB="46800" horzOverflow="overflow"/>
                </a:tc>
                <a:tc gridSpan="2"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101000"/>
                        </a:lnSpc>
                        <a:spcBef>
                          <a:spcPts val="1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lang="pt-BR" sz="3200" dirty="0" smtClean="0"/>
                        <a:t>Travestilidade</a:t>
                      </a:r>
                      <a:endParaRPr lang="pt-BR" sz="3200" b="1" dirty="0" smtClean="0"/>
                    </a:p>
                  </a:txBody>
                  <a:tcPr marL="90000" marR="90000" marT="46800" marB="46800" horzOverflow="overflow"/>
                </a:tc>
                <a:tc hMerge="1"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1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kumimoji="0" lang="pt-BR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Verdana" pitchFamily="32" charset="0"/>
                        <a:cs typeface="Arial Unicode MS" charset="0"/>
                      </a:endParaRPr>
                    </a:p>
                  </a:txBody>
                  <a:tcPr marL="90000" marR="90000" marT="46800" marB="46800" horzOverflow="overflow"/>
                </a:tc>
                <a:tc gridSpan="2"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101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pt-BR" sz="3200" dirty="0" smtClean="0"/>
                        <a:t>Transexualidade</a:t>
                      </a:r>
                      <a:endParaRPr kumimoji="0" lang="pt-BR" sz="32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Verdana" pitchFamily="32" charset="0"/>
                        <a:cs typeface="Arial Unicode MS" charset="0"/>
                      </a:endParaRPr>
                    </a:p>
                  </a:txBody>
                  <a:tcPr marL="90000" marR="90000" marT="46800" marB="46800" horzOverflow="overflow"/>
                </a:tc>
                <a:tc hMerge="1"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1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kumimoji="0" lang="pt-BR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Verdana" pitchFamily="32" charset="0"/>
                        <a:cs typeface="Arial Unicode MS" charset="0"/>
                      </a:endParaRPr>
                    </a:p>
                  </a:txBody>
                  <a:tcPr marL="90000" marR="90000" marT="46800" marB="46800" horzOverflow="overflow"/>
                </a:tc>
              </a:tr>
              <a:tr h="471314">
                <a:tc vMerge="1"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1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kumimoji="0" lang="en-US" sz="1800" b="1" i="1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pitchFamily="32" charset="0"/>
                        <a:cs typeface="Arial Unicode MS" charset="0"/>
                      </a:endParaRPr>
                    </a:p>
                  </a:txBody>
                  <a:tcPr marL="90000" marR="90000" marT="46800" marB="46800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1000"/>
                        </a:lnSpc>
                        <a:spcBef>
                          <a:spcPts val="1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pt-BR" sz="18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Homem</a:t>
                      </a:r>
                      <a:endParaRPr kumimoji="0" lang="pt-BR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Verdana" pitchFamily="32" charset="0"/>
                        <a:cs typeface="Arial Unicode MS" charset="0"/>
                      </a:endParaRPr>
                    </a:p>
                  </a:txBody>
                  <a:tcPr marL="90000" marR="90000" marT="46800" marB="46800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1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pt-BR" sz="18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Mulher</a:t>
                      </a:r>
                      <a:endParaRPr kumimoji="0" lang="pt-BR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Verdana" pitchFamily="32" charset="0"/>
                        <a:cs typeface="Arial Unicode MS" charset="0"/>
                      </a:endParaRPr>
                    </a:p>
                  </a:txBody>
                  <a:tcPr marL="90000" marR="90000" marT="46800" marB="46800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1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pt-BR" sz="18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Homem</a:t>
                      </a:r>
                      <a:endParaRPr kumimoji="0" lang="pt-BR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Verdana" pitchFamily="32" charset="0"/>
                        <a:cs typeface="Arial Unicode MS" charset="0"/>
                      </a:endParaRPr>
                    </a:p>
                  </a:txBody>
                  <a:tcPr marL="90000" marR="90000" marT="46800" marB="46800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1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pt-BR" sz="18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Mulher</a:t>
                      </a:r>
                      <a:endParaRPr kumimoji="0" lang="pt-BR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Verdana" pitchFamily="32" charset="0"/>
                        <a:cs typeface="Arial Unicode MS" charset="0"/>
                      </a:endParaRPr>
                    </a:p>
                  </a:txBody>
                  <a:tcPr marL="90000" marR="90000" marT="46800" marB="46800" horzOverflow="overflow"/>
                </a:tc>
              </a:tr>
              <a:tr h="744302"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1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pt-BR" sz="18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Sexo Biológico</a:t>
                      </a:r>
                      <a:endParaRPr kumimoji="0" lang="pt-BR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Verdana" pitchFamily="32" charset="0"/>
                        <a:cs typeface="Arial Unicode MS" charset="0"/>
                      </a:endParaRPr>
                    </a:p>
                  </a:txBody>
                  <a:tcPr marL="90000" marR="90000" marT="46800" marB="46800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1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pt-BR" sz="1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Macho</a:t>
                      </a:r>
                      <a:endParaRPr kumimoji="0" lang="pt-BR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Verdana" pitchFamily="32" charset="0"/>
                        <a:cs typeface="Arial Unicode MS" charset="0"/>
                      </a:endParaRPr>
                    </a:p>
                  </a:txBody>
                  <a:tcPr marL="90000" marR="90000" marT="46798" marB="46798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1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pt-BR" sz="18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Fêmea</a:t>
                      </a:r>
                      <a:endParaRPr kumimoji="0" lang="pt-BR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Verdana" pitchFamily="32" charset="0"/>
                        <a:cs typeface="Arial Unicode MS" charset="0"/>
                      </a:endParaRPr>
                    </a:p>
                  </a:txBody>
                  <a:tcPr marL="90000" marR="90000" marT="46798" marB="46798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1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pt-BR" sz="1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Macho</a:t>
                      </a:r>
                      <a:endParaRPr kumimoji="0" lang="pt-BR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Verdana" pitchFamily="32" charset="0"/>
                        <a:cs typeface="Arial Unicode MS" charset="0"/>
                      </a:endParaRPr>
                    </a:p>
                  </a:txBody>
                  <a:tcPr marL="90000" marR="90000" marT="46800" marB="46800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1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pt-BR" sz="18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Fêmea</a:t>
                      </a:r>
                      <a:endParaRPr kumimoji="0" lang="pt-BR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Verdana" pitchFamily="32" charset="0"/>
                        <a:cs typeface="Arial Unicode MS" charset="0"/>
                      </a:endParaRPr>
                    </a:p>
                  </a:txBody>
                  <a:tcPr marL="90000" marR="90000" marT="46800" marB="46800" horzOverflow="overflow"/>
                </a:tc>
              </a:tr>
              <a:tr h="739636"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1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pt-BR" sz="18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Identidade Sexual</a:t>
                      </a:r>
                      <a:endParaRPr kumimoji="0" lang="pt-BR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Verdana" pitchFamily="32" charset="0"/>
                        <a:cs typeface="Arial Unicode MS" charset="0"/>
                      </a:endParaRPr>
                    </a:p>
                  </a:txBody>
                  <a:tcPr marL="90000" marR="90000" marT="46800" marB="46800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1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pt-BR" sz="18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Masculina e feminina</a:t>
                      </a:r>
                      <a:endParaRPr kumimoji="0" lang="pt-BR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pitchFamily="32" charset="0"/>
                        <a:cs typeface="Arial Unicode MS" charset="0"/>
                      </a:endParaRPr>
                    </a:p>
                  </a:txBody>
                  <a:tcPr marL="90000" marR="90000" marT="46798" marB="46798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1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pt-BR" sz="18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Feminina e masculina</a:t>
                      </a:r>
                      <a:endParaRPr kumimoji="0" lang="pt-BR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pitchFamily="32" charset="0"/>
                        <a:cs typeface="Arial Unicode MS" charset="0"/>
                      </a:endParaRPr>
                    </a:p>
                  </a:txBody>
                  <a:tcPr marL="90000" marR="90000" marT="46798" marB="46798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1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pt-BR" sz="18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Feminina</a:t>
                      </a:r>
                      <a:endParaRPr kumimoji="0" lang="pt-BR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pitchFamily="32" charset="0"/>
                        <a:cs typeface="Arial Unicode MS" charset="0"/>
                      </a:endParaRPr>
                    </a:p>
                  </a:txBody>
                  <a:tcPr marL="90000" marR="90000" marT="46800" marB="46800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1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pt-BR" sz="18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Masculina</a:t>
                      </a:r>
                      <a:endParaRPr kumimoji="0" lang="pt-BR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pitchFamily="32" charset="0"/>
                        <a:cs typeface="Arial Unicode MS" charset="0"/>
                      </a:endParaRPr>
                    </a:p>
                  </a:txBody>
                  <a:tcPr marL="90000" marR="90000" marT="46800" marB="46800" horzOverflow="overflow"/>
                </a:tc>
              </a:tr>
              <a:tr h="1318275"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1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pt-BR" sz="18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Papéis Sexuais</a:t>
                      </a:r>
                    </a:p>
                    <a:p>
                      <a:pPr marL="0" marR="0" lvl="0" indent="0" algn="l" defTabSz="449263" rtl="0" eaLnBrk="1" fontAlgn="base" latinLnBrk="0" hangingPunct="1">
                        <a:lnSpc>
                          <a:spcPct val="101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pt-BR" sz="18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Identidade de gênero</a:t>
                      </a:r>
                      <a:endParaRPr kumimoji="0" lang="pt-BR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Verdana" pitchFamily="32" charset="0"/>
                        <a:cs typeface="Arial Unicode MS" charset="0"/>
                      </a:endParaRPr>
                    </a:p>
                  </a:txBody>
                  <a:tcPr marL="90000" marR="90000" marT="46800" marB="46800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1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pt-BR" sz="18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Variáveis, mas geralmente femininos</a:t>
                      </a:r>
                      <a:endParaRPr kumimoji="0" lang="pt-BR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Verdana" pitchFamily="32" charset="0"/>
                        <a:cs typeface="Arial Unicode MS" charset="0"/>
                      </a:endParaRPr>
                    </a:p>
                  </a:txBody>
                  <a:tcPr marL="90000" marR="90000" marT="46798" marB="46798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1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pt-BR" sz="1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Variáveis (mas geralmente masculinos</a:t>
                      </a:r>
                      <a:endParaRPr kumimoji="0" lang="pt-BR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Verdana" pitchFamily="32" charset="0"/>
                        <a:cs typeface="Arial Unicode MS" charset="0"/>
                      </a:endParaRPr>
                    </a:p>
                  </a:txBody>
                  <a:tcPr marL="90000" marR="90000" marT="46798" marB="46798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1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pt-BR" sz="1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Geralmente feminino</a:t>
                      </a:r>
                      <a:endParaRPr kumimoji="0" lang="pt-BR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Verdana" pitchFamily="32" charset="0"/>
                        <a:cs typeface="Arial Unicode MS" charset="0"/>
                      </a:endParaRPr>
                    </a:p>
                  </a:txBody>
                  <a:tcPr marL="90000" marR="90000" marT="46800" marB="46800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1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pt-BR" sz="1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Geralmente masculino</a:t>
                      </a:r>
                      <a:endParaRPr kumimoji="0" lang="pt-BR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Verdana" pitchFamily="32" charset="0"/>
                        <a:cs typeface="Arial Unicode MS" charset="0"/>
                      </a:endParaRPr>
                    </a:p>
                  </a:txBody>
                  <a:tcPr marL="90000" marR="90000" marT="46800" marB="46800" horzOverflow="overflow"/>
                </a:tc>
              </a:tr>
              <a:tr h="1318275"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1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pt-BR" sz="18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Orientação do Desejo</a:t>
                      </a:r>
                      <a:endParaRPr kumimoji="0" lang="pt-BR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Verdana" pitchFamily="32" charset="0"/>
                        <a:cs typeface="Arial Unicode MS" charset="0"/>
                      </a:endParaRPr>
                    </a:p>
                  </a:txBody>
                  <a:tcPr marL="90000" marR="90000" marT="46800" marB="46800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1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pt-BR" sz="18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Predominante homo mas pode ser bi ou heterossexual</a:t>
                      </a:r>
                      <a:endParaRPr kumimoji="0" lang="pt-BR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Verdana" pitchFamily="32" charset="0"/>
                        <a:cs typeface="Arial Unicode MS" charset="0"/>
                      </a:endParaRPr>
                    </a:p>
                  </a:txBody>
                  <a:tcPr marL="90000" marR="90000" marT="46798" marB="46798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1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pt-BR" sz="1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Predominante homo mas pode ser bi ou heterossexual</a:t>
                      </a:r>
                      <a:endParaRPr kumimoji="0" lang="pt-BR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Verdana" pitchFamily="32" charset="0"/>
                        <a:cs typeface="Arial Unicode MS" charset="0"/>
                      </a:endParaRPr>
                    </a:p>
                  </a:txBody>
                  <a:tcPr marL="90000" marR="90000" marT="46798" marB="46798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1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pt-BR" sz="1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A grande maioria hetero, mas podem ser homo ou bissexuais</a:t>
                      </a:r>
                      <a:endParaRPr kumimoji="0" lang="pt-BR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Verdana" pitchFamily="32" charset="0"/>
                        <a:cs typeface="Arial Unicode MS" charset="0"/>
                      </a:endParaRPr>
                    </a:p>
                  </a:txBody>
                  <a:tcPr marL="90000" marR="90000" marT="46800" marB="46800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1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pt-BR" sz="1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A grande maioria hetero, mas podem ser homo ou bissexuais</a:t>
                      </a:r>
                      <a:endParaRPr kumimoji="0" lang="pt-BR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Verdana" pitchFamily="32" charset="0"/>
                        <a:cs typeface="Arial Unicode MS" charset="0"/>
                      </a:endParaRPr>
                    </a:p>
                  </a:txBody>
                  <a:tcPr marL="90000" marR="90000" marT="46800" marB="46800" horzOverflow="overflow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12699928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1"/>
          <p:cNvSpPr>
            <a:spLocks noChangeArrowheads="1"/>
          </p:cNvSpPr>
          <p:nvPr/>
        </p:nvSpPr>
        <p:spPr bwMode="auto">
          <a:xfrm>
            <a:off x="1295400" y="0"/>
            <a:ext cx="7848600" cy="6858000"/>
          </a:xfrm>
          <a:prstGeom prst="rect">
            <a:avLst/>
          </a:prstGeom>
          <a:gradFill rotWithShape="0">
            <a:gsLst>
              <a:gs pos="0">
                <a:srgbClr val="DBDBDB"/>
              </a:gs>
              <a:gs pos="100000">
                <a:srgbClr val="B2B2B2"/>
              </a:gs>
            </a:gsLst>
            <a:lin ang="108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pt-BR"/>
          </a:p>
        </p:txBody>
      </p:sp>
      <p:sp>
        <p:nvSpPr>
          <p:cNvPr id="4099" name="Rectangle 2"/>
          <p:cNvSpPr>
            <a:spLocks noChangeArrowheads="1"/>
          </p:cNvSpPr>
          <p:nvPr/>
        </p:nvSpPr>
        <p:spPr bwMode="auto">
          <a:xfrm>
            <a:off x="0" y="1219200"/>
            <a:ext cx="1295400" cy="5638800"/>
          </a:xfrm>
          <a:prstGeom prst="rect">
            <a:avLst/>
          </a:prstGeom>
          <a:solidFill>
            <a:srgbClr val="B2B2B2"/>
          </a:solidFill>
          <a:ln w="9360">
            <a:solidFill>
              <a:srgbClr val="B2B2B2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pt-BR"/>
          </a:p>
        </p:txBody>
      </p:sp>
      <p:sp>
        <p:nvSpPr>
          <p:cNvPr id="4100" name="Rectangle 3"/>
          <p:cNvSpPr>
            <a:spLocks noChangeArrowheads="1"/>
          </p:cNvSpPr>
          <p:nvPr/>
        </p:nvSpPr>
        <p:spPr bwMode="auto">
          <a:xfrm>
            <a:off x="1295400" y="1219200"/>
            <a:ext cx="7848600" cy="5638800"/>
          </a:xfrm>
          <a:prstGeom prst="rect">
            <a:avLst/>
          </a:prstGeom>
          <a:solidFill>
            <a:srgbClr val="005C54"/>
          </a:solidFill>
          <a:ln w="9360">
            <a:solidFill>
              <a:srgbClr val="005C54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pt-BR"/>
          </a:p>
        </p:txBody>
      </p:sp>
      <p:sp>
        <p:nvSpPr>
          <p:cNvPr id="5124" name="Rectangle 4"/>
          <p:cNvSpPr>
            <a:spLocks noChangeArrowheads="1"/>
          </p:cNvSpPr>
          <p:nvPr/>
        </p:nvSpPr>
        <p:spPr bwMode="auto">
          <a:xfrm>
            <a:off x="1295400" y="1219200"/>
            <a:ext cx="7848600" cy="5638800"/>
          </a:xfrm>
          <a:prstGeom prst="rect">
            <a:avLst/>
          </a:prstGeom>
          <a:solidFill>
            <a:srgbClr val="FF5900"/>
          </a:solidFill>
          <a:ln w="9360">
            <a:solidFill>
              <a:srgbClr val="FF7D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pt-BR"/>
          </a:p>
        </p:txBody>
      </p:sp>
      <p:sp>
        <p:nvSpPr>
          <p:cNvPr id="4102" name="Rectangle 5"/>
          <p:cNvSpPr>
            <a:spLocks noChangeArrowheads="1"/>
          </p:cNvSpPr>
          <p:nvPr/>
        </p:nvSpPr>
        <p:spPr bwMode="auto">
          <a:xfrm>
            <a:off x="1752600" y="76200"/>
            <a:ext cx="45720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ctr"/>
          <a:lstStyle/>
          <a:p>
            <a:pPr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t-BR" sz="3800" b="1" dirty="0">
                <a:solidFill>
                  <a:srgbClr val="000000"/>
                </a:solidFill>
                <a:latin typeface="Verdana" pitchFamily="34" charset="0"/>
              </a:rPr>
              <a:t>Sexo Biológico</a:t>
            </a:r>
          </a:p>
        </p:txBody>
      </p:sp>
      <p:sp>
        <p:nvSpPr>
          <p:cNvPr id="5126" name="Rectangle 6"/>
          <p:cNvSpPr>
            <a:spLocks noChangeArrowheads="1"/>
          </p:cNvSpPr>
          <p:nvPr/>
        </p:nvSpPr>
        <p:spPr bwMode="auto">
          <a:xfrm>
            <a:off x="1828800" y="2057400"/>
            <a:ext cx="6934200" cy="449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/>
          <a:lstStyle/>
          <a:p>
            <a:pPr marL="342900" indent="-341313">
              <a:spcBef>
                <a:spcPts val="700"/>
              </a:spcBef>
              <a:buClrTx/>
              <a:buFontTx/>
              <a:buNone/>
              <a:tabLst>
                <a:tab pos="342900" algn="l"/>
                <a:tab pos="1257300" algn="l"/>
                <a:tab pos="2171700" algn="l"/>
                <a:tab pos="3086100" algn="l"/>
                <a:tab pos="4000500" algn="l"/>
                <a:tab pos="4914900" algn="l"/>
                <a:tab pos="5829300" algn="l"/>
                <a:tab pos="6743700" algn="l"/>
                <a:tab pos="7658100" algn="l"/>
                <a:tab pos="8572500" algn="l"/>
                <a:tab pos="9486900" algn="l"/>
                <a:tab pos="10401300" algn="l"/>
              </a:tabLst>
            </a:pPr>
            <a:r>
              <a:rPr lang="pt-BR" sz="2800" b="1" dirty="0">
                <a:solidFill>
                  <a:srgbClr val="FFFFFF"/>
                </a:solidFill>
                <a:latin typeface="Verdana" pitchFamily="34" charset="0"/>
              </a:rPr>
              <a:t>Características genotípicas </a:t>
            </a:r>
          </a:p>
          <a:p>
            <a:pPr marL="342900" indent="-341313">
              <a:spcBef>
                <a:spcPts val="700"/>
              </a:spcBef>
              <a:buClrTx/>
              <a:buFontTx/>
              <a:buNone/>
              <a:tabLst>
                <a:tab pos="342900" algn="l"/>
                <a:tab pos="1257300" algn="l"/>
                <a:tab pos="2171700" algn="l"/>
                <a:tab pos="3086100" algn="l"/>
                <a:tab pos="4000500" algn="l"/>
                <a:tab pos="4914900" algn="l"/>
                <a:tab pos="5829300" algn="l"/>
                <a:tab pos="6743700" algn="l"/>
                <a:tab pos="7658100" algn="l"/>
                <a:tab pos="8572500" algn="l"/>
                <a:tab pos="9486900" algn="l"/>
                <a:tab pos="10401300" algn="l"/>
              </a:tabLst>
            </a:pPr>
            <a:r>
              <a:rPr lang="pt-BR" sz="2800" b="1" dirty="0">
                <a:solidFill>
                  <a:srgbClr val="FFFFFF"/>
                </a:solidFill>
                <a:latin typeface="Verdana" pitchFamily="34" charset="0"/>
              </a:rPr>
              <a:t>	XX feminino</a:t>
            </a:r>
          </a:p>
          <a:p>
            <a:pPr marL="342900" indent="-341313">
              <a:spcBef>
                <a:spcPts val="700"/>
              </a:spcBef>
              <a:buClrTx/>
              <a:buFontTx/>
              <a:buNone/>
              <a:tabLst>
                <a:tab pos="342900" algn="l"/>
                <a:tab pos="1257300" algn="l"/>
                <a:tab pos="2171700" algn="l"/>
                <a:tab pos="3086100" algn="l"/>
                <a:tab pos="4000500" algn="l"/>
                <a:tab pos="4914900" algn="l"/>
                <a:tab pos="5829300" algn="l"/>
                <a:tab pos="6743700" algn="l"/>
                <a:tab pos="7658100" algn="l"/>
                <a:tab pos="8572500" algn="l"/>
                <a:tab pos="9486900" algn="l"/>
                <a:tab pos="10401300" algn="l"/>
              </a:tabLst>
            </a:pPr>
            <a:r>
              <a:rPr lang="pt-BR" sz="2800" b="1" dirty="0">
                <a:solidFill>
                  <a:srgbClr val="FFFFFF"/>
                </a:solidFill>
                <a:latin typeface="Verdana" pitchFamily="34" charset="0"/>
              </a:rPr>
              <a:t>	XY masculino</a:t>
            </a:r>
          </a:p>
          <a:p>
            <a:pPr marL="342900" indent="-341313">
              <a:spcBef>
                <a:spcPts val="700"/>
              </a:spcBef>
              <a:buClrTx/>
              <a:buFontTx/>
              <a:buNone/>
              <a:tabLst>
                <a:tab pos="342900" algn="l"/>
                <a:tab pos="1257300" algn="l"/>
                <a:tab pos="2171700" algn="l"/>
                <a:tab pos="3086100" algn="l"/>
                <a:tab pos="4000500" algn="l"/>
                <a:tab pos="4914900" algn="l"/>
                <a:tab pos="5829300" algn="l"/>
                <a:tab pos="6743700" algn="l"/>
                <a:tab pos="7658100" algn="l"/>
                <a:tab pos="8572500" algn="l"/>
                <a:tab pos="9486900" algn="l"/>
                <a:tab pos="10401300" algn="l"/>
              </a:tabLst>
            </a:pPr>
            <a:endParaRPr lang="pt-BR" sz="2800" b="1" dirty="0">
              <a:solidFill>
                <a:srgbClr val="FFFFFF"/>
              </a:solidFill>
              <a:latin typeface="Verdana" pitchFamily="34" charset="0"/>
            </a:endParaRPr>
          </a:p>
          <a:p>
            <a:pPr marL="342900" indent="-341313">
              <a:spcBef>
                <a:spcPts val="700"/>
              </a:spcBef>
              <a:buClrTx/>
              <a:buFontTx/>
              <a:buNone/>
              <a:tabLst>
                <a:tab pos="342900" algn="l"/>
                <a:tab pos="1257300" algn="l"/>
                <a:tab pos="2171700" algn="l"/>
                <a:tab pos="3086100" algn="l"/>
                <a:tab pos="4000500" algn="l"/>
                <a:tab pos="4914900" algn="l"/>
                <a:tab pos="5829300" algn="l"/>
                <a:tab pos="6743700" algn="l"/>
                <a:tab pos="7658100" algn="l"/>
                <a:tab pos="8572500" algn="l"/>
                <a:tab pos="9486900" algn="l"/>
                <a:tab pos="10401300" algn="l"/>
              </a:tabLst>
            </a:pPr>
            <a:r>
              <a:rPr lang="pt-BR" sz="2800" b="1" dirty="0">
                <a:solidFill>
                  <a:srgbClr val="FFFFFF"/>
                </a:solidFill>
                <a:latin typeface="Verdana" pitchFamily="34" charset="0"/>
              </a:rPr>
              <a:t>Características fenotípicas</a:t>
            </a:r>
          </a:p>
          <a:p>
            <a:pPr marL="342900" indent="-341313">
              <a:spcBef>
                <a:spcPts val="700"/>
              </a:spcBef>
              <a:buClrTx/>
              <a:buFontTx/>
              <a:buNone/>
              <a:tabLst>
                <a:tab pos="342900" algn="l"/>
                <a:tab pos="1257300" algn="l"/>
                <a:tab pos="2171700" algn="l"/>
                <a:tab pos="3086100" algn="l"/>
                <a:tab pos="4000500" algn="l"/>
                <a:tab pos="4914900" algn="l"/>
                <a:tab pos="5829300" algn="l"/>
                <a:tab pos="6743700" algn="l"/>
                <a:tab pos="7658100" algn="l"/>
                <a:tab pos="8572500" algn="l"/>
                <a:tab pos="9486900" algn="l"/>
                <a:tab pos="10401300" algn="l"/>
              </a:tabLst>
            </a:pPr>
            <a:r>
              <a:rPr lang="pt-BR" sz="2800" b="1" dirty="0">
                <a:solidFill>
                  <a:srgbClr val="FFFFFF"/>
                </a:solidFill>
                <a:latin typeface="Verdana" pitchFamily="34" charset="0"/>
              </a:rPr>
              <a:t>	Homem ex barba               </a:t>
            </a:r>
          </a:p>
          <a:p>
            <a:pPr marL="342900" indent="-341313">
              <a:spcBef>
                <a:spcPts val="700"/>
              </a:spcBef>
              <a:buClrTx/>
              <a:buFontTx/>
              <a:buNone/>
              <a:tabLst>
                <a:tab pos="342900" algn="l"/>
                <a:tab pos="1257300" algn="l"/>
                <a:tab pos="2171700" algn="l"/>
                <a:tab pos="3086100" algn="l"/>
                <a:tab pos="4000500" algn="l"/>
                <a:tab pos="4914900" algn="l"/>
                <a:tab pos="5829300" algn="l"/>
                <a:tab pos="6743700" algn="l"/>
                <a:tab pos="7658100" algn="l"/>
                <a:tab pos="8572500" algn="l"/>
                <a:tab pos="9486900" algn="l"/>
                <a:tab pos="10401300" algn="l"/>
              </a:tabLst>
            </a:pPr>
            <a:r>
              <a:rPr lang="pt-BR" sz="2800" b="1" dirty="0">
                <a:solidFill>
                  <a:srgbClr val="FFFFFF"/>
                </a:solidFill>
                <a:latin typeface="Verdana" pitchFamily="34" charset="0"/>
              </a:rPr>
              <a:t>	Mulher  ex mamas</a:t>
            </a:r>
          </a:p>
        </p:txBody>
      </p:sp>
      <p:sp>
        <p:nvSpPr>
          <p:cNvPr id="4104" name="Rectangle 7"/>
          <p:cNvSpPr>
            <a:spLocks noChangeArrowheads="1"/>
          </p:cNvSpPr>
          <p:nvPr/>
        </p:nvSpPr>
        <p:spPr bwMode="auto">
          <a:xfrm>
            <a:off x="0" y="0"/>
            <a:ext cx="1295400" cy="1219200"/>
          </a:xfrm>
          <a:prstGeom prst="rect">
            <a:avLst/>
          </a:prstGeom>
          <a:solidFill>
            <a:srgbClr val="FFFFFF"/>
          </a:solidFill>
          <a:ln w="9360">
            <a:solidFill>
              <a:srgbClr val="FFFF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pt-BR"/>
          </a:p>
        </p:txBody>
      </p:sp>
      <p:pic>
        <p:nvPicPr>
          <p:cNvPr id="4105" name="Picture 8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sp>
        <p:nvSpPr>
          <p:cNvPr id="4106" name="Text Box 9"/>
          <p:cNvSpPr txBox="1">
            <a:spLocks noChangeArrowheads="1"/>
          </p:cNvSpPr>
          <p:nvPr/>
        </p:nvSpPr>
        <p:spPr bwMode="auto">
          <a:xfrm>
            <a:off x="0" y="838200"/>
            <a:ext cx="1219200" cy="361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>
            <a:spAutoFit/>
          </a:bodyPr>
          <a:lstStyle>
            <a:lvl1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cs typeface="Arial Unicode MS" charset="0"/>
              </a:defRPr>
            </a:lvl1pPr>
            <a:lvl2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cs typeface="Arial Unicode MS" charset="0"/>
              </a:defRPr>
            </a:lvl2pPr>
            <a:lvl3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cs typeface="Arial Unicode MS" charset="0"/>
              </a:defRPr>
            </a:lvl3pPr>
            <a:lvl4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cs typeface="Arial Unicode MS" charset="0"/>
              </a:defRPr>
            </a:lvl4pPr>
            <a:lvl5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cs typeface="Arial Unicode MS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cs typeface="Arial Unicode MS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cs typeface="Arial Unicode MS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cs typeface="Arial Unicode MS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cs typeface="Arial Unicode MS" charset="0"/>
              </a:defRPr>
            </a:lvl9pPr>
          </a:lstStyle>
          <a:p>
            <a:pPr algn="ctr" eaLnBrk="1" hangingPunct="1">
              <a:lnSpc>
                <a:spcPct val="80000"/>
              </a:lnSpc>
              <a:buClrTx/>
              <a:buFontTx/>
              <a:buNone/>
            </a:pPr>
            <a:r>
              <a:rPr lang="en-US" sz="1100">
                <a:solidFill>
                  <a:srgbClr val="9E0000"/>
                </a:solidFill>
                <a:latin typeface="Arial" charset="0"/>
              </a:rPr>
              <a:t>Sexualidade</a:t>
            </a:r>
          </a:p>
          <a:p>
            <a:pPr algn="ctr" eaLnBrk="1" hangingPunct="1">
              <a:lnSpc>
                <a:spcPct val="80000"/>
              </a:lnSpc>
              <a:buClrTx/>
              <a:buFontTx/>
              <a:buNone/>
            </a:pPr>
            <a:r>
              <a:rPr lang="en-US" sz="1100">
                <a:solidFill>
                  <a:srgbClr val="9E0000"/>
                </a:solidFill>
                <a:latin typeface="Arial" charset="0"/>
              </a:rPr>
              <a:t>Consultoria</a:t>
            </a:r>
          </a:p>
        </p:txBody>
      </p:sp>
    </p:spTree>
    <p:extLst>
      <p:ext uri="{BB962C8B-B14F-4D97-AF65-F5344CB8AC3E}">
        <p14:creationId xmlns:p14="http://schemas.microsoft.com/office/powerpoint/2010/main" xmlns="" val="1059812733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w/2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1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w/2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1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4"/>
          <p:cNvSpPr>
            <a:spLocks noGrp="1" noChangeArrowheads="1"/>
          </p:cNvSpPr>
          <p:nvPr>
            <p:ph type="title"/>
          </p:nvPr>
        </p:nvSpPr>
        <p:spPr>
          <a:xfrm>
            <a:off x="1187624" y="1124744"/>
            <a:ext cx="7315200" cy="715962"/>
          </a:xfrm>
          <a:extLst>
            <a:ext uri="{AF507438-7753-43E0-B8FC-AC1667EBCBE1}">
              <a14:hiddenEffects xmlns:a14="http://schemas.microsoft.com/office/drawing/2010/main" xmlns="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/>
          <a:lstStyle/>
          <a:p>
            <a:pPr algn="ctr"/>
            <a:r>
              <a:rPr lang="en-US" b="1" dirty="0" err="1" smtClean="0">
                <a:solidFill>
                  <a:srgbClr val="4D4D4D"/>
                </a:solidFill>
              </a:rPr>
              <a:t>Sexo</a:t>
            </a:r>
            <a:r>
              <a:rPr lang="en-US" b="1" dirty="0" smtClean="0">
                <a:solidFill>
                  <a:srgbClr val="4D4D4D"/>
                </a:solidFill>
              </a:rPr>
              <a:t> </a:t>
            </a:r>
            <a:r>
              <a:rPr lang="en-US" b="1" dirty="0" err="1" smtClean="0">
                <a:solidFill>
                  <a:srgbClr val="4D4D4D"/>
                </a:solidFill>
              </a:rPr>
              <a:t>Biológico</a:t>
            </a:r>
            <a:endParaRPr lang="en-US" b="1" dirty="0" smtClean="0">
              <a:solidFill>
                <a:srgbClr val="4D4D4D"/>
              </a:solidFill>
            </a:endParaRPr>
          </a:p>
        </p:txBody>
      </p:sp>
      <p:sp>
        <p:nvSpPr>
          <p:cNvPr id="3075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1066800" y="1981200"/>
            <a:ext cx="7315200" cy="4191000"/>
          </a:xfrm>
        </p:spPr>
        <p:txBody>
          <a:bodyPr/>
          <a:lstStyle/>
          <a:p>
            <a:pPr marL="0" indent="0" algn="ctr">
              <a:lnSpc>
                <a:spcPct val="80000"/>
              </a:lnSpc>
              <a:buNone/>
            </a:pPr>
            <a:endParaRPr lang="pt-BR" altLang="ko-KR" b="1" dirty="0" smtClean="0">
              <a:solidFill>
                <a:srgbClr val="777777"/>
              </a:solidFill>
              <a:latin typeface="Verdana" pitchFamily="34" charset="0"/>
              <a:ea typeface="굴림" charset="-127"/>
            </a:endParaRPr>
          </a:p>
          <a:p>
            <a:pPr marL="0" indent="0" algn="ctr">
              <a:lnSpc>
                <a:spcPct val="80000"/>
              </a:lnSpc>
              <a:buNone/>
            </a:pPr>
            <a:r>
              <a:rPr lang="pt-BR" altLang="ko-KR" b="1" dirty="0" smtClean="0">
                <a:solidFill>
                  <a:srgbClr val="777777"/>
                </a:solidFill>
                <a:latin typeface="Verdana" pitchFamily="34" charset="0"/>
                <a:ea typeface="굴림" charset="-127"/>
              </a:rPr>
              <a:t>Características genotípicas </a:t>
            </a:r>
          </a:p>
          <a:p>
            <a:pPr marL="0" indent="0" algn="ctr">
              <a:lnSpc>
                <a:spcPct val="80000"/>
              </a:lnSpc>
              <a:buNone/>
            </a:pPr>
            <a:r>
              <a:rPr lang="pt-BR" altLang="ko-KR" dirty="0" smtClean="0">
                <a:solidFill>
                  <a:srgbClr val="777777"/>
                </a:solidFill>
                <a:latin typeface="Verdana" pitchFamily="34" charset="0"/>
                <a:ea typeface="굴림" charset="-127"/>
              </a:rPr>
              <a:t>XX feminino</a:t>
            </a:r>
          </a:p>
          <a:p>
            <a:pPr marL="0" indent="0" algn="ctr">
              <a:lnSpc>
                <a:spcPct val="80000"/>
              </a:lnSpc>
              <a:buNone/>
            </a:pPr>
            <a:r>
              <a:rPr lang="pt-BR" altLang="ko-KR" dirty="0" smtClean="0">
                <a:solidFill>
                  <a:srgbClr val="777777"/>
                </a:solidFill>
                <a:latin typeface="Verdana" pitchFamily="34" charset="0"/>
                <a:ea typeface="굴림" charset="-127"/>
              </a:rPr>
              <a:t>XY masculino</a:t>
            </a:r>
          </a:p>
          <a:p>
            <a:pPr marL="0" indent="0" algn="ctr">
              <a:lnSpc>
                <a:spcPct val="80000"/>
              </a:lnSpc>
              <a:buNone/>
            </a:pPr>
            <a:endParaRPr lang="pt-BR" altLang="ko-KR" dirty="0" smtClean="0">
              <a:solidFill>
                <a:srgbClr val="777777"/>
              </a:solidFill>
              <a:latin typeface="Verdana" pitchFamily="34" charset="0"/>
              <a:ea typeface="굴림" charset="-127"/>
            </a:endParaRPr>
          </a:p>
          <a:p>
            <a:pPr marL="0" indent="0" algn="ctr">
              <a:lnSpc>
                <a:spcPct val="80000"/>
              </a:lnSpc>
              <a:buNone/>
            </a:pPr>
            <a:r>
              <a:rPr lang="pt-BR" altLang="ko-KR" b="1" dirty="0" smtClean="0">
                <a:solidFill>
                  <a:srgbClr val="777777"/>
                </a:solidFill>
                <a:latin typeface="Verdana" pitchFamily="34" charset="0"/>
                <a:ea typeface="굴림" charset="-127"/>
              </a:rPr>
              <a:t>Características fenotípicas</a:t>
            </a:r>
          </a:p>
          <a:p>
            <a:pPr marL="0" indent="0" algn="ctr">
              <a:lnSpc>
                <a:spcPct val="80000"/>
              </a:lnSpc>
              <a:buNone/>
            </a:pPr>
            <a:r>
              <a:rPr lang="pt-BR" altLang="ko-KR" dirty="0" smtClean="0">
                <a:solidFill>
                  <a:srgbClr val="777777"/>
                </a:solidFill>
                <a:latin typeface="Verdana" pitchFamily="34" charset="0"/>
                <a:ea typeface="굴림" charset="-127"/>
              </a:rPr>
              <a:t>Homem ex barba               </a:t>
            </a:r>
          </a:p>
          <a:p>
            <a:pPr marL="0" indent="0" algn="ctr">
              <a:lnSpc>
                <a:spcPct val="80000"/>
              </a:lnSpc>
              <a:buNone/>
            </a:pPr>
            <a:r>
              <a:rPr lang="pt-BR" altLang="ko-KR" dirty="0" smtClean="0">
                <a:solidFill>
                  <a:srgbClr val="777777"/>
                </a:solidFill>
                <a:latin typeface="Verdana" pitchFamily="34" charset="0"/>
                <a:ea typeface="굴림" charset="-127"/>
              </a:rPr>
              <a:t>Mulher  ex mamas</a:t>
            </a:r>
          </a:p>
          <a:p>
            <a:pPr eaLnBrk="1" hangingPunct="1">
              <a:lnSpc>
                <a:spcPct val="80000"/>
              </a:lnSpc>
            </a:pPr>
            <a:endParaRPr lang="ru-RU" sz="2000" dirty="0" smtClean="0">
              <a:solidFill>
                <a:srgbClr val="77777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6428753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"/>
          <p:cNvSpPr>
            <a:spLocks noChangeArrowheads="1"/>
          </p:cNvSpPr>
          <p:nvPr/>
        </p:nvSpPr>
        <p:spPr bwMode="auto">
          <a:xfrm>
            <a:off x="1295400" y="0"/>
            <a:ext cx="7848600" cy="6858000"/>
          </a:xfrm>
          <a:prstGeom prst="rect">
            <a:avLst/>
          </a:prstGeom>
          <a:gradFill rotWithShape="0">
            <a:gsLst>
              <a:gs pos="0">
                <a:srgbClr val="DBDBDB"/>
              </a:gs>
              <a:gs pos="100000">
                <a:srgbClr val="B2B2B2"/>
              </a:gs>
            </a:gsLst>
            <a:lin ang="108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pt-BR"/>
          </a:p>
        </p:txBody>
      </p:sp>
      <p:sp>
        <p:nvSpPr>
          <p:cNvPr id="5123" name="Rectangle 2"/>
          <p:cNvSpPr>
            <a:spLocks noChangeArrowheads="1"/>
          </p:cNvSpPr>
          <p:nvPr/>
        </p:nvSpPr>
        <p:spPr bwMode="auto">
          <a:xfrm>
            <a:off x="0" y="1219200"/>
            <a:ext cx="1295400" cy="5638800"/>
          </a:xfrm>
          <a:prstGeom prst="rect">
            <a:avLst/>
          </a:prstGeom>
          <a:solidFill>
            <a:srgbClr val="B2B2B2"/>
          </a:solidFill>
          <a:ln w="9360">
            <a:solidFill>
              <a:srgbClr val="B2B2B2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pt-BR"/>
          </a:p>
        </p:txBody>
      </p:sp>
      <p:sp>
        <p:nvSpPr>
          <p:cNvPr id="6147" name="Rectangle 3"/>
          <p:cNvSpPr>
            <a:spLocks noChangeArrowheads="1"/>
          </p:cNvSpPr>
          <p:nvPr/>
        </p:nvSpPr>
        <p:spPr bwMode="auto">
          <a:xfrm>
            <a:off x="1295400" y="1219200"/>
            <a:ext cx="7848600" cy="5638800"/>
          </a:xfrm>
          <a:prstGeom prst="rect">
            <a:avLst/>
          </a:prstGeom>
          <a:solidFill>
            <a:srgbClr val="FF5900"/>
          </a:solidFill>
          <a:ln w="9360">
            <a:solidFill>
              <a:srgbClr val="FF7D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pt-BR"/>
          </a:p>
        </p:txBody>
      </p:sp>
      <p:sp>
        <p:nvSpPr>
          <p:cNvPr id="5125" name="Rectangle 4"/>
          <p:cNvSpPr>
            <a:spLocks noGrp="1" noChangeArrowheads="1"/>
          </p:cNvSpPr>
          <p:nvPr>
            <p:ph type="title"/>
          </p:nvPr>
        </p:nvSpPr>
        <p:spPr>
          <a:xfrm>
            <a:off x="1524000" y="22225"/>
            <a:ext cx="7772400" cy="1252538"/>
          </a:xfrm>
        </p:spPr>
        <p:txBody>
          <a:bodyPr/>
          <a:lstStyle/>
          <a:p>
            <a:pPr algn="l" eaLnBrk="1" hangingPunct="1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t-BR" sz="3800" b="1" dirty="0" smtClean="0">
                <a:latin typeface="Verdana" pitchFamily="34" charset="0"/>
              </a:rPr>
              <a:t>Papeis Sexuais -</a:t>
            </a:r>
            <a:br>
              <a:rPr lang="pt-BR" sz="3800" b="1" dirty="0" smtClean="0">
                <a:latin typeface="Verdana" pitchFamily="34" charset="0"/>
              </a:rPr>
            </a:br>
            <a:r>
              <a:rPr lang="pt-BR" sz="3800" b="1" dirty="0" smtClean="0">
                <a:latin typeface="Verdana" pitchFamily="34" charset="0"/>
              </a:rPr>
              <a:t>Identidade de gênero</a:t>
            </a:r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ubTitle" idx="4294967295"/>
          </p:nvPr>
        </p:nvSpPr>
        <p:spPr>
          <a:xfrm>
            <a:off x="1752600" y="1524000"/>
            <a:ext cx="7086600" cy="6043613"/>
          </a:xfrm>
        </p:spPr>
        <p:txBody>
          <a:bodyPr/>
          <a:lstStyle/>
          <a:p>
            <a:pPr marL="0" indent="0" eaLnBrk="1" hangingPunct="1">
              <a:spcBef>
                <a:spcPts val="900"/>
              </a:spcBef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t-BR" sz="3600" b="1" dirty="0" smtClean="0">
                <a:solidFill>
                  <a:srgbClr val="FFFFFF"/>
                </a:solidFill>
                <a:latin typeface="Verdana" pitchFamily="34" charset="0"/>
              </a:rPr>
              <a:t>Como me comporto</a:t>
            </a:r>
          </a:p>
          <a:p>
            <a:pPr marL="0" indent="0" eaLnBrk="1" hangingPunct="1">
              <a:spcBef>
                <a:spcPts val="700"/>
              </a:spcBef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pt-BR" sz="2800" b="1" dirty="0" smtClean="0">
              <a:solidFill>
                <a:srgbClr val="FFFFFF"/>
              </a:solidFill>
              <a:latin typeface="Verdana" pitchFamily="34" charset="0"/>
            </a:endParaRPr>
          </a:p>
          <a:p>
            <a:pPr marL="0" indent="0" eaLnBrk="1" hangingPunct="1">
              <a:spcBef>
                <a:spcPts val="700"/>
              </a:spcBef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t-BR" sz="2800" b="1" dirty="0" smtClean="0">
                <a:solidFill>
                  <a:srgbClr val="FFFFFF"/>
                </a:solidFill>
                <a:latin typeface="Verdana" pitchFamily="34" charset="0"/>
              </a:rPr>
              <a:t>-Comportamentos considerados masculinos e femininos</a:t>
            </a:r>
          </a:p>
          <a:p>
            <a:pPr marL="0" indent="0" eaLnBrk="1" hangingPunct="1">
              <a:spcBef>
                <a:spcPts val="700"/>
              </a:spcBef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pt-BR" sz="2800" b="1" dirty="0" smtClean="0">
              <a:solidFill>
                <a:srgbClr val="FFFFFF"/>
              </a:solidFill>
              <a:latin typeface="Verdana" pitchFamily="34" charset="0"/>
            </a:endParaRPr>
          </a:p>
          <a:p>
            <a:pPr marL="0" indent="0" eaLnBrk="1" hangingPunct="1">
              <a:spcBef>
                <a:spcPts val="700"/>
              </a:spcBef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t-BR" sz="2800" b="1" dirty="0" smtClean="0">
                <a:solidFill>
                  <a:srgbClr val="FFFFFF"/>
                </a:solidFill>
                <a:latin typeface="Verdana" pitchFamily="34" charset="0"/>
              </a:rPr>
              <a:t>-Variam de época e cultura</a:t>
            </a:r>
          </a:p>
          <a:p>
            <a:pPr marL="0" indent="0" eaLnBrk="1" hangingPunct="1">
              <a:spcBef>
                <a:spcPts val="700"/>
              </a:spcBef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pt-BR" sz="2800" b="1" dirty="0" smtClean="0">
              <a:solidFill>
                <a:srgbClr val="FFFFFF"/>
              </a:solidFill>
              <a:latin typeface="Verdana" pitchFamily="34" charset="0"/>
            </a:endParaRPr>
          </a:p>
          <a:p>
            <a:pPr marL="0" indent="0" eaLnBrk="1" hangingPunct="1">
              <a:spcBef>
                <a:spcPts val="700"/>
              </a:spcBef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t-BR" sz="2800" b="1" dirty="0" smtClean="0">
                <a:solidFill>
                  <a:srgbClr val="FFFFFF"/>
                </a:solidFill>
                <a:latin typeface="Verdana" pitchFamily="34" charset="0"/>
              </a:rPr>
              <a:t>-São determinados pela sociedade e estão em constante transformação</a:t>
            </a:r>
          </a:p>
          <a:p>
            <a:pPr marL="0" indent="0" eaLnBrk="1" hangingPunct="1">
              <a:spcBef>
                <a:spcPts val="700"/>
              </a:spcBef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pt-BR" sz="2800" b="1" dirty="0" smtClean="0">
              <a:solidFill>
                <a:srgbClr val="FFFFFF"/>
              </a:solidFill>
              <a:latin typeface="Verdana" pitchFamily="34" charset="0"/>
            </a:endParaRPr>
          </a:p>
          <a:p>
            <a:pPr marL="0" indent="0" eaLnBrk="1" hangingPunct="1">
              <a:spcBef>
                <a:spcPts val="700"/>
              </a:spcBef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pt-BR" sz="2800" b="1" dirty="0" smtClean="0">
              <a:solidFill>
                <a:srgbClr val="FFFFFF"/>
              </a:solidFill>
              <a:latin typeface="Verdana" pitchFamily="34" charset="0"/>
            </a:endParaRPr>
          </a:p>
        </p:txBody>
      </p:sp>
      <p:sp>
        <p:nvSpPr>
          <p:cNvPr id="5127" name="Rectangle 6"/>
          <p:cNvSpPr>
            <a:spLocks noChangeArrowheads="1"/>
          </p:cNvSpPr>
          <p:nvPr/>
        </p:nvSpPr>
        <p:spPr bwMode="auto">
          <a:xfrm>
            <a:off x="0" y="0"/>
            <a:ext cx="1295400" cy="1219200"/>
          </a:xfrm>
          <a:prstGeom prst="rect">
            <a:avLst/>
          </a:prstGeom>
          <a:solidFill>
            <a:srgbClr val="FFFFFF"/>
          </a:solidFill>
          <a:ln w="9360">
            <a:solidFill>
              <a:srgbClr val="FFFF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pt-BR"/>
          </a:p>
        </p:txBody>
      </p:sp>
      <p:pic>
        <p:nvPicPr>
          <p:cNvPr id="5128" name="Picture 7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sp>
        <p:nvSpPr>
          <p:cNvPr id="5129" name="Text Box 8"/>
          <p:cNvSpPr txBox="1">
            <a:spLocks noChangeArrowheads="1"/>
          </p:cNvSpPr>
          <p:nvPr/>
        </p:nvSpPr>
        <p:spPr bwMode="auto">
          <a:xfrm>
            <a:off x="0" y="838200"/>
            <a:ext cx="1219200" cy="361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>
            <a:spAutoFit/>
          </a:bodyPr>
          <a:lstStyle>
            <a:lvl1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cs typeface="Arial Unicode MS" charset="0"/>
              </a:defRPr>
            </a:lvl1pPr>
            <a:lvl2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cs typeface="Arial Unicode MS" charset="0"/>
              </a:defRPr>
            </a:lvl2pPr>
            <a:lvl3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cs typeface="Arial Unicode MS" charset="0"/>
              </a:defRPr>
            </a:lvl3pPr>
            <a:lvl4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cs typeface="Arial Unicode MS" charset="0"/>
              </a:defRPr>
            </a:lvl4pPr>
            <a:lvl5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cs typeface="Arial Unicode MS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cs typeface="Arial Unicode MS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cs typeface="Arial Unicode MS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cs typeface="Arial Unicode MS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cs typeface="Arial Unicode MS" charset="0"/>
              </a:defRPr>
            </a:lvl9pPr>
          </a:lstStyle>
          <a:p>
            <a:pPr algn="ctr" eaLnBrk="1" hangingPunct="1">
              <a:lnSpc>
                <a:spcPct val="80000"/>
              </a:lnSpc>
              <a:buClrTx/>
              <a:buFontTx/>
              <a:buNone/>
            </a:pPr>
            <a:r>
              <a:rPr lang="en-US" sz="1100">
                <a:solidFill>
                  <a:srgbClr val="9E0000"/>
                </a:solidFill>
                <a:latin typeface="Arial" charset="0"/>
              </a:rPr>
              <a:t>Sexualidade</a:t>
            </a:r>
          </a:p>
          <a:p>
            <a:pPr algn="ctr" eaLnBrk="1" hangingPunct="1">
              <a:lnSpc>
                <a:spcPct val="80000"/>
              </a:lnSpc>
              <a:buClrTx/>
              <a:buFontTx/>
              <a:buNone/>
            </a:pPr>
            <a:r>
              <a:rPr lang="en-US" sz="1100">
                <a:solidFill>
                  <a:srgbClr val="9E0000"/>
                </a:solidFill>
                <a:latin typeface="Arial" charset="0"/>
              </a:rPr>
              <a:t>Consultoria</a:t>
            </a:r>
          </a:p>
        </p:txBody>
      </p:sp>
    </p:spTree>
    <p:extLst>
      <p:ext uri="{BB962C8B-B14F-4D97-AF65-F5344CB8AC3E}">
        <p14:creationId xmlns:p14="http://schemas.microsoft.com/office/powerpoint/2010/main" xmlns="" val="1482119806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1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w/2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1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61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w/2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1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61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w/2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61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614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w/2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614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614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w/2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614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4"/>
          <p:cNvSpPr>
            <a:spLocks noGrp="1" noChangeArrowheads="1"/>
          </p:cNvSpPr>
          <p:nvPr>
            <p:ph type="title"/>
          </p:nvPr>
        </p:nvSpPr>
        <p:spPr>
          <a:xfrm>
            <a:off x="1066800" y="476672"/>
            <a:ext cx="7315200" cy="1352128"/>
          </a:xfrm>
          <a:extLst>
            <a:ext uri="{AF507438-7753-43E0-B8FC-AC1667EBCBE1}">
              <a14:hiddenEffects xmlns:a14="http://schemas.microsoft.com/office/drawing/2010/main" xmlns="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/>
          <a:lstStyle/>
          <a:p>
            <a:pPr algn="ctr"/>
            <a:r>
              <a:rPr lang="pt-BR" b="1" dirty="0" smtClean="0">
                <a:solidFill>
                  <a:srgbClr val="4D4D4D"/>
                </a:solidFill>
              </a:rPr>
              <a:t>Papeis Sexuais -</a:t>
            </a:r>
            <a:br>
              <a:rPr lang="pt-BR" b="1" dirty="0" smtClean="0">
                <a:solidFill>
                  <a:srgbClr val="4D4D4D"/>
                </a:solidFill>
              </a:rPr>
            </a:br>
            <a:r>
              <a:rPr lang="pt-BR" b="1" dirty="0" smtClean="0">
                <a:solidFill>
                  <a:srgbClr val="4D4D4D"/>
                </a:solidFill>
              </a:rPr>
              <a:t>Identidade de gênero</a:t>
            </a:r>
            <a:endParaRPr lang="ru-RU" b="1" dirty="0" smtClean="0">
              <a:solidFill>
                <a:srgbClr val="4D4D4D"/>
              </a:solidFill>
            </a:endParaRPr>
          </a:p>
        </p:txBody>
      </p:sp>
      <p:sp>
        <p:nvSpPr>
          <p:cNvPr id="3075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1066800" y="1981200"/>
            <a:ext cx="7315200" cy="41910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pt-BR" altLang="ko-KR" sz="3600" dirty="0" smtClean="0">
                <a:solidFill>
                  <a:srgbClr val="777777"/>
                </a:solidFill>
                <a:latin typeface="Verdana" pitchFamily="34" charset="0"/>
                <a:ea typeface="굴림" charset="-127"/>
              </a:rPr>
              <a:t>Como me comporto</a:t>
            </a:r>
          </a:p>
          <a:p>
            <a:pPr>
              <a:lnSpc>
                <a:spcPct val="80000"/>
              </a:lnSpc>
            </a:pPr>
            <a:endParaRPr lang="pt-BR" altLang="ko-KR" sz="3600" dirty="0" smtClean="0">
              <a:solidFill>
                <a:srgbClr val="777777"/>
              </a:solidFill>
              <a:latin typeface="Verdana" pitchFamily="34" charset="0"/>
              <a:ea typeface="굴림" charset="-127"/>
            </a:endParaRPr>
          </a:p>
          <a:p>
            <a:pPr lvl="1">
              <a:lnSpc>
                <a:spcPct val="80000"/>
              </a:lnSpc>
            </a:pPr>
            <a:r>
              <a:rPr lang="pt-BR" altLang="ko-KR" dirty="0" smtClean="0">
                <a:solidFill>
                  <a:srgbClr val="777777"/>
                </a:solidFill>
                <a:latin typeface="Verdana" pitchFamily="34" charset="0"/>
                <a:ea typeface="굴림" charset="-127"/>
              </a:rPr>
              <a:t>Comportamentos considerados masculinos e femininos</a:t>
            </a:r>
          </a:p>
          <a:p>
            <a:pPr>
              <a:lnSpc>
                <a:spcPct val="80000"/>
              </a:lnSpc>
            </a:pPr>
            <a:endParaRPr lang="pt-BR" altLang="ko-KR" sz="3600" dirty="0" smtClean="0">
              <a:solidFill>
                <a:srgbClr val="777777"/>
              </a:solidFill>
              <a:latin typeface="Verdana" pitchFamily="34" charset="0"/>
              <a:ea typeface="굴림" charset="-127"/>
            </a:endParaRPr>
          </a:p>
          <a:p>
            <a:pPr lvl="1">
              <a:lnSpc>
                <a:spcPct val="80000"/>
              </a:lnSpc>
            </a:pPr>
            <a:r>
              <a:rPr lang="pt-BR" altLang="ko-KR" dirty="0" smtClean="0">
                <a:solidFill>
                  <a:srgbClr val="777777"/>
                </a:solidFill>
                <a:latin typeface="Verdana" pitchFamily="34" charset="0"/>
                <a:ea typeface="굴림" charset="-127"/>
              </a:rPr>
              <a:t>Variam de época e cultura</a:t>
            </a:r>
          </a:p>
          <a:p>
            <a:pPr>
              <a:lnSpc>
                <a:spcPct val="80000"/>
              </a:lnSpc>
            </a:pPr>
            <a:endParaRPr lang="pt-BR" altLang="ko-KR" sz="3600" dirty="0" smtClean="0">
              <a:solidFill>
                <a:srgbClr val="777777"/>
              </a:solidFill>
              <a:latin typeface="Verdana" pitchFamily="34" charset="0"/>
              <a:ea typeface="굴림" charset="-127"/>
            </a:endParaRPr>
          </a:p>
          <a:p>
            <a:pPr lvl="1">
              <a:lnSpc>
                <a:spcPct val="80000"/>
              </a:lnSpc>
            </a:pPr>
            <a:r>
              <a:rPr lang="pt-BR" altLang="ko-KR" dirty="0" smtClean="0">
                <a:solidFill>
                  <a:srgbClr val="777777"/>
                </a:solidFill>
                <a:latin typeface="Verdana" pitchFamily="34" charset="0"/>
                <a:ea typeface="굴림" charset="-127"/>
              </a:rPr>
              <a:t>São determinados pela sociedade e estão em constante transformação</a:t>
            </a:r>
          </a:p>
          <a:p>
            <a:pPr eaLnBrk="1" hangingPunct="1">
              <a:lnSpc>
                <a:spcPct val="80000"/>
              </a:lnSpc>
            </a:pPr>
            <a:endParaRPr lang="ru-RU" sz="2000" dirty="0" smtClean="0">
              <a:solidFill>
                <a:srgbClr val="77777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8488476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1"/>
          <p:cNvSpPr>
            <a:spLocks noChangeArrowheads="1"/>
          </p:cNvSpPr>
          <p:nvPr/>
        </p:nvSpPr>
        <p:spPr bwMode="auto">
          <a:xfrm>
            <a:off x="1295400" y="0"/>
            <a:ext cx="7848600" cy="6858000"/>
          </a:xfrm>
          <a:prstGeom prst="rect">
            <a:avLst/>
          </a:prstGeom>
          <a:gradFill rotWithShape="0">
            <a:gsLst>
              <a:gs pos="0">
                <a:srgbClr val="DBDBDB"/>
              </a:gs>
              <a:gs pos="100000">
                <a:srgbClr val="B2B2B2"/>
              </a:gs>
            </a:gsLst>
            <a:lin ang="108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pt-BR"/>
          </a:p>
        </p:txBody>
      </p:sp>
      <p:sp>
        <p:nvSpPr>
          <p:cNvPr id="6147" name="Rectangle 2"/>
          <p:cNvSpPr>
            <a:spLocks noChangeArrowheads="1"/>
          </p:cNvSpPr>
          <p:nvPr/>
        </p:nvSpPr>
        <p:spPr bwMode="auto">
          <a:xfrm>
            <a:off x="0" y="1219200"/>
            <a:ext cx="1295400" cy="5638800"/>
          </a:xfrm>
          <a:prstGeom prst="rect">
            <a:avLst/>
          </a:prstGeom>
          <a:solidFill>
            <a:srgbClr val="B2B2B2"/>
          </a:solidFill>
          <a:ln w="9360">
            <a:solidFill>
              <a:srgbClr val="B2B2B2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pt-BR"/>
          </a:p>
        </p:txBody>
      </p:sp>
      <p:sp>
        <p:nvSpPr>
          <p:cNvPr id="7171" name="Rectangle 3"/>
          <p:cNvSpPr>
            <a:spLocks noChangeArrowheads="1"/>
          </p:cNvSpPr>
          <p:nvPr/>
        </p:nvSpPr>
        <p:spPr bwMode="auto">
          <a:xfrm>
            <a:off x="1295400" y="1219200"/>
            <a:ext cx="7848600" cy="5638800"/>
          </a:xfrm>
          <a:prstGeom prst="rect">
            <a:avLst/>
          </a:prstGeom>
          <a:solidFill>
            <a:srgbClr val="FF5900"/>
          </a:solidFill>
          <a:ln w="9360">
            <a:solidFill>
              <a:srgbClr val="FF7D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pt-BR"/>
          </a:p>
        </p:txBody>
      </p:sp>
      <p:sp>
        <p:nvSpPr>
          <p:cNvPr id="6149" name="Rectangle 4"/>
          <p:cNvSpPr>
            <a:spLocks noGrp="1" noChangeArrowheads="1"/>
          </p:cNvSpPr>
          <p:nvPr>
            <p:ph type="title"/>
          </p:nvPr>
        </p:nvSpPr>
        <p:spPr>
          <a:xfrm>
            <a:off x="1600200" y="0"/>
            <a:ext cx="6553200" cy="1219200"/>
          </a:xfrm>
        </p:spPr>
        <p:txBody>
          <a:bodyPr/>
          <a:lstStyle/>
          <a:p>
            <a:pPr algn="l" eaLnBrk="1" hangingPunct="1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t-BR" sz="3800" b="1" dirty="0" smtClean="0">
                <a:latin typeface="Verdana" pitchFamily="34" charset="0"/>
              </a:rPr>
              <a:t>Identidade sexual</a:t>
            </a:r>
          </a:p>
        </p:txBody>
      </p:sp>
      <p:sp>
        <p:nvSpPr>
          <p:cNvPr id="7173" name="Rectangle 5"/>
          <p:cNvSpPr>
            <a:spLocks noGrp="1" noChangeArrowheads="1"/>
          </p:cNvSpPr>
          <p:nvPr>
            <p:ph type="subTitle" idx="4294967295"/>
          </p:nvPr>
        </p:nvSpPr>
        <p:spPr>
          <a:xfrm>
            <a:off x="1752600" y="1828800"/>
            <a:ext cx="7086600" cy="4924425"/>
          </a:xfrm>
        </p:spPr>
        <p:txBody>
          <a:bodyPr/>
          <a:lstStyle/>
          <a:p>
            <a:pPr marL="0" indent="0" eaLnBrk="1" hangingPunct="1">
              <a:spcBef>
                <a:spcPts val="900"/>
              </a:spcBef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t-BR" sz="3600" b="1" dirty="0" smtClean="0">
                <a:solidFill>
                  <a:srgbClr val="FFFFFF"/>
                </a:solidFill>
                <a:latin typeface="Verdana" pitchFamily="34" charset="0"/>
              </a:rPr>
              <a:t>Quem acredito ser</a:t>
            </a:r>
          </a:p>
          <a:p>
            <a:pPr marL="0" indent="0" eaLnBrk="1" hangingPunct="1">
              <a:spcBef>
                <a:spcPts val="700"/>
              </a:spcBef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pt-BR" sz="2800" b="1" dirty="0" smtClean="0">
              <a:solidFill>
                <a:srgbClr val="FFFFFF"/>
              </a:solidFill>
              <a:latin typeface="Verdana" pitchFamily="34" charset="0"/>
            </a:endParaRPr>
          </a:p>
          <a:p>
            <a:pPr marL="0" indent="0" eaLnBrk="1" hangingPunct="1">
              <a:spcBef>
                <a:spcPts val="700"/>
              </a:spcBef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t-BR" sz="2800" b="1" dirty="0" smtClean="0">
                <a:solidFill>
                  <a:srgbClr val="FFFFFF"/>
                </a:solidFill>
                <a:latin typeface="Verdana" pitchFamily="34" charset="0"/>
              </a:rPr>
              <a:t>-Não basta a referência biológica para nos sentirmos homem ou mulher</a:t>
            </a:r>
          </a:p>
          <a:p>
            <a:pPr marL="0" indent="0" eaLnBrk="1" hangingPunct="1">
              <a:spcBef>
                <a:spcPts val="700"/>
              </a:spcBef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pt-BR" sz="2800" b="1" dirty="0" smtClean="0">
              <a:solidFill>
                <a:srgbClr val="FFFFFF"/>
              </a:solidFill>
              <a:latin typeface="Verdana" pitchFamily="34" charset="0"/>
            </a:endParaRPr>
          </a:p>
          <a:p>
            <a:pPr marL="0" indent="0" eaLnBrk="1" hangingPunct="1">
              <a:spcBef>
                <a:spcPts val="700"/>
              </a:spcBef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t-BR" sz="2800" b="1" dirty="0" smtClean="0">
                <a:solidFill>
                  <a:srgbClr val="FFFFFF"/>
                </a:solidFill>
                <a:latin typeface="Verdana" pitchFamily="34" charset="0"/>
              </a:rPr>
              <a:t>-A forma como somos tratados é importante na construção de nossa identidade</a:t>
            </a:r>
          </a:p>
          <a:p>
            <a:pPr marL="0" indent="0" eaLnBrk="1" hangingPunct="1">
              <a:spcBef>
                <a:spcPts val="700"/>
              </a:spcBef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pt-BR" sz="2800" b="1" dirty="0" smtClean="0">
              <a:solidFill>
                <a:srgbClr val="FFFFFF"/>
              </a:solidFill>
              <a:latin typeface="Verdana" pitchFamily="34" charset="0"/>
            </a:endParaRPr>
          </a:p>
        </p:txBody>
      </p:sp>
      <p:sp>
        <p:nvSpPr>
          <p:cNvPr id="6151" name="Rectangle 6"/>
          <p:cNvSpPr>
            <a:spLocks noChangeArrowheads="1"/>
          </p:cNvSpPr>
          <p:nvPr/>
        </p:nvSpPr>
        <p:spPr bwMode="auto">
          <a:xfrm>
            <a:off x="0" y="0"/>
            <a:ext cx="1295400" cy="1219200"/>
          </a:xfrm>
          <a:prstGeom prst="rect">
            <a:avLst/>
          </a:prstGeom>
          <a:solidFill>
            <a:srgbClr val="FFFFFF"/>
          </a:solidFill>
          <a:ln w="9360">
            <a:solidFill>
              <a:srgbClr val="FFFF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pt-BR"/>
          </a:p>
        </p:txBody>
      </p:sp>
      <p:pic>
        <p:nvPicPr>
          <p:cNvPr id="6152" name="Picture 7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sp>
        <p:nvSpPr>
          <p:cNvPr id="6153" name="Text Box 8"/>
          <p:cNvSpPr txBox="1">
            <a:spLocks noChangeArrowheads="1"/>
          </p:cNvSpPr>
          <p:nvPr/>
        </p:nvSpPr>
        <p:spPr bwMode="auto">
          <a:xfrm>
            <a:off x="0" y="838200"/>
            <a:ext cx="1219200" cy="361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>
            <a:spAutoFit/>
          </a:bodyPr>
          <a:lstStyle>
            <a:lvl1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cs typeface="Arial Unicode MS" charset="0"/>
              </a:defRPr>
            </a:lvl1pPr>
            <a:lvl2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cs typeface="Arial Unicode MS" charset="0"/>
              </a:defRPr>
            </a:lvl2pPr>
            <a:lvl3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cs typeface="Arial Unicode MS" charset="0"/>
              </a:defRPr>
            </a:lvl3pPr>
            <a:lvl4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cs typeface="Arial Unicode MS" charset="0"/>
              </a:defRPr>
            </a:lvl4pPr>
            <a:lvl5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cs typeface="Arial Unicode MS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cs typeface="Arial Unicode MS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cs typeface="Arial Unicode MS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cs typeface="Arial Unicode MS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cs typeface="Arial Unicode MS" charset="0"/>
              </a:defRPr>
            </a:lvl9pPr>
          </a:lstStyle>
          <a:p>
            <a:pPr algn="ctr" eaLnBrk="1" hangingPunct="1">
              <a:lnSpc>
                <a:spcPct val="80000"/>
              </a:lnSpc>
              <a:buClrTx/>
              <a:buFontTx/>
              <a:buNone/>
            </a:pPr>
            <a:r>
              <a:rPr lang="en-US" sz="1100">
                <a:solidFill>
                  <a:srgbClr val="9E0000"/>
                </a:solidFill>
                <a:latin typeface="Arial" charset="0"/>
              </a:rPr>
              <a:t>Sexualidade</a:t>
            </a:r>
          </a:p>
          <a:p>
            <a:pPr algn="ctr" eaLnBrk="1" hangingPunct="1">
              <a:lnSpc>
                <a:spcPct val="80000"/>
              </a:lnSpc>
              <a:buClrTx/>
              <a:buFontTx/>
              <a:buNone/>
            </a:pPr>
            <a:r>
              <a:rPr lang="en-US" sz="1100">
                <a:solidFill>
                  <a:srgbClr val="9E0000"/>
                </a:solidFill>
                <a:latin typeface="Arial" charset="0"/>
              </a:rPr>
              <a:t>Consultoria</a:t>
            </a:r>
          </a:p>
        </p:txBody>
      </p:sp>
    </p:spTree>
    <p:extLst>
      <p:ext uri="{BB962C8B-B14F-4D97-AF65-F5344CB8AC3E}">
        <p14:creationId xmlns:p14="http://schemas.microsoft.com/office/powerpoint/2010/main" xmlns="" val="3252684567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1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w/2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1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71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w/2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71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717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w/2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717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717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w/2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717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1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4"/>
          <p:cNvSpPr>
            <a:spLocks noGrp="1" noChangeArrowheads="1"/>
          </p:cNvSpPr>
          <p:nvPr>
            <p:ph type="title"/>
          </p:nvPr>
        </p:nvSpPr>
        <p:spPr>
          <a:xfrm>
            <a:off x="1066800" y="908720"/>
            <a:ext cx="7315200" cy="920080"/>
          </a:xfrm>
          <a:extLst>
            <a:ext uri="{AF507438-7753-43E0-B8FC-AC1667EBCBE1}">
              <a14:hiddenEffects xmlns:a14="http://schemas.microsoft.com/office/drawing/2010/main" xmlns="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/>
          <a:lstStyle/>
          <a:p>
            <a:pPr algn="ctr"/>
            <a:r>
              <a:rPr lang="pt-BR" b="1" dirty="0" smtClean="0">
                <a:solidFill>
                  <a:srgbClr val="4D4D4D"/>
                </a:solidFill>
              </a:rPr>
              <a:t>Identidade sexual</a:t>
            </a:r>
            <a:endParaRPr lang="ru-RU" b="1" dirty="0" smtClean="0">
              <a:solidFill>
                <a:srgbClr val="4D4D4D"/>
              </a:solidFill>
            </a:endParaRPr>
          </a:p>
        </p:txBody>
      </p:sp>
      <p:sp>
        <p:nvSpPr>
          <p:cNvPr id="3075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1066800" y="1981200"/>
            <a:ext cx="7315200" cy="41910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pt-BR" altLang="ko-KR" sz="3600" dirty="0" smtClean="0">
                <a:solidFill>
                  <a:srgbClr val="777777"/>
                </a:solidFill>
                <a:latin typeface="Verdana" pitchFamily="34" charset="0"/>
                <a:ea typeface="굴림" charset="-127"/>
              </a:rPr>
              <a:t>Quem acredito ser</a:t>
            </a:r>
          </a:p>
          <a:p>
            <a:pPr>
              <a:lnSpc>
                <a:spcPct val="80000"/>
              </a:lnSpc>
            </a:pPr>
            <a:endParaRPr lang="pt-BR" altLang="ko-KR" sz="3600" dirty="0" smtClean="0">
              <a:solidFill>
                <a:srgbClr val="777777"/>
              </a:solidFill>
              <a:latin typeface="Verdana" pitchFamily="34" charset="0"/>
              <a:ea typeface="굴림" charset="-127"/>
            </a:endParaRPr>
          </a:p>
          <a:p>
            <a:pPr lvl="1">
              <a:lnSpc>
                <a:spcPct val="80000"/>
              </a:lnSpc>
            </a:pPr>
            <a:r>
              <a:rPr lang="pt-BR" altLang="ko-KR" sz="3200" dirty="0" smtClean="0">
                <a:solidFill>
                  <a:srgbClr val="777777"/>
                </a:solidFill>
                <a:latin typeface="Verdana" pitchFamily="34" charset="0"/>
                <a:ea typeface="굴림" charset="-127"/>
              </a:rPr>
              <a:t>Não basta a referência biológica para nos sentirmos homem ou mulher</a:t>
            </a:r>
          </a:p>
          <a:p>
            <a:pPr lvl="1">
              <a:lnSpc>
                <a:spcPct val="80000"/>
              </a:lnSpc>
            </a:pPr>
            <a:endParaRPr lang="pt-BR" altLang="ko-KR" sz="3200" dirty="0" smtClean="0">
              <a:solidFill>
                <a:srgbClr val="777777"/>
              </a:solidFill>
              <a:latin typeface="Verdana" pitchFamily="34" charset="0"/>
              <a:ea typeface="굴림" charset="-127"/>
            </a:endParaRPr>
          </a:p>
          <a:p>
            <a:pPr lvl="1">
              <a:lnSpc>
                <a:spcPct val="80000"/>
              </a:lnSpc>
            </a:pPr>
            <a:r>
              <a:rPr lang="pt-BR" altLang="ko-KR" sz="3200" dirty="0" smtClean="0">
                <a:solidFill>
                  <a:srgbClr val="777777"/>
                </a:solidFill>
                <a:latin typeface="Verdana" pitchFamily="34" charset="0"/>
                <a:ea typeface="굴림" charset="-127"/>
              </a:rPr>
              <a:t>A forma como somos tratados é importante na construção de nossa identidade</a:t>
            </a:r>
          </a:p>
        </p:txBody>
      </p:sp>
    </p:spTree>
    <p:extLst>
      <p:ext uri="{BB962C8B-B14F-4D97-AF65-F5344CB8AC3E}">
        <p14:creationId xmlns:p14="http://schemas.microsoft.com/office/powerpoint/2010/main" xmlns="" val="8299054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owerpoint-template">
  <a:themeElements>
    <a:clrScheme name="">
      <a:dk1>
        <a:srgbClr val="808080"/>
      </a:dk1>
      <a:lt1>
        <a:srgbClr val="FFFFFF"/>
      </a:lt1>
      <a:dk2>
        <a:srgbClr val="FFFFFF"/>
      </a:dk2>
      <a:lt2>
        <a:srgbClr val="0120BD"/>
      </a:lt2>
      <a:accent1>
        <a:srgbClr val="C300E6"/>
      </a:accent1>
      <a:accent2>
        <a:srgbClr val="F96F1C"/>
      </a:accent2>
      <a:accent3>
        <a:srgbClr val="FFFFFF"/>
      </a:accent3>
      <a:accent4>
        <a:srgbClr val="6C6C6C"/>
      </a:accent4>
      <a:accent5>
        <a:srgbClr val="DEAAF0"/>
      </a:accent5>
      <a:accent6>
        <a:srgbClr val="E26418"/>
      </a:accent6>
      <a:hlink>
        <a:srgbClr val="FFBF07"/>
      </a:hlink>
      <a:folHlink>
        <a:srgbClr val="5F5F5F"/>
      </a:folHlink>
    </a:clrScheme>
    <a:fontScheme name="powerpoint-template-24">
      <a:majorFont>
        <a:latin typeface="Microsoft Sans Serif"/>
        <a:ea typeface=""/>
        <a:cs typeface=""/>
      </a:majorFont>
      <a:minorFont>
        <a:latin typeface="Microsoft Sans Serif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1">
          <a:gsLst>
            <a:gs pos="0">
              <a:schemeClr val="bg2">
                <a:gamma/>
                <a:tint val="26667"/>
                <a:invGamma/>
              </a:schemeClr>
            </a:gs>
            <a:gs pos="100000">
              <a:schemeClr val="bg2">
                <a:alpha val="14999"/>
              </a:schemeClr>
            </a:gs>
          </a:gsLst>
          <a:lin ang="5400000" scaled="1"/>
        </a:gradFill>
        <a:ln>
          <a:noFill/>
        </a:ln>
        <a:effectLst/>
        <a:extLst>
          <a:ext uri="{91240B29-F687-4F45-9708-019B960494DF}">
            <a14:hiddenLine xmlns:a14="http://schemas.microsoft.com/office/drawing/2010/main" xmlns="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 xmlns="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1">
          <a:gsLst>
            <a:gs pos="0">
              <a:schemeClr val="bg2">
                <a:gamma/>
                <a:tint val="26667"/>
                <a:invGamma/>
              </a:schemeClr>
            </a:gs>
            <a:gs pos="100000">
              <a:schemeClr val="bg2">
                <a:alpha val="14999"/>
              </a:schemeClr>
            </a:gs>
          </a:gsLst>
          <a:lin ang="5400000" scaled="1"/>
        </a:gradFill>
        <a:ln>
          <a:noFill/>
        </a:ln>
        <a:effectLst/>
        <a:extLst>
          <a:ext uri="{91240B29-F687-4F45-9708-019B960494DF}">
            <a14:hiddenLine xmlns:a14="http://schemas.microsoft.com/office/drawing/2010/main" xmlns="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 xmlns="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powerpoint-template-24 1">
        <a:dk1>
          <a:srgbClr val="4D4D4D"/>
        </a:dk1>
        <a:lt1>
          <a:srgbClr val="FFFFFF"/>
        </a:lt1>
        <a:dk2>
          <a:srgbClr val="4D4D4D"/>
        </a:dk2>
        <a:lt2>
          <a:srgbClr val="CC0000"/>
        </a:lt2>
        <a:accent1>
          <a:srgbClr val="FF9933"/>
        </a:accent1>
        <a:accent2>
          <a:srgbClr val="009900"/>
        </a:accent2>
        <a:accent3>
          <a:srgbClr val="FFFFFF"/>
        </a:accent3>
        <a:accent4>
          <a:srgbClr val="404040"/>
        </a:accent4>
        <a:accent5>
          <a:srgbClr val="FFCAAD"/>
        </a:accent5>
        <a:accent6>
          <a:srgbClr val="008A00"/>
        </a:accent6>
        <a:hlink>
          <a:srgbClr val="3366FF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2">
        <a:dk1>
          <a:srgbClr val="4D4D4D"/>
        </a:dk1>
        <a:lt1>
          <a:srgbClr val="FFFFFF"/>
        </a:lt1>
        <a:dk2>
          <a:srgbClr val="4D4D4D"/>
        </a:dk2>
        <a:lt2>
          <a:srgbClr val="FBB240"/>
        </a:lt2>
        <a:accent1>
          <a:srgbClr val="FFC842"/>
        </a:accent1>
        <a:accent2>
          <a:srgbClr val="FED06E"/>
        </a:accent2>
        <a:accent3>
          <a:srgbClr val="FFFFFF"/>
        </a:accent3>
        <a:accent4>
          <a:srgbClr val="404040"/>
        </a:accent4>
        <a:accent5>
          <a:srgbClr val="FFE0B0"/>
        </a:accent5>
        <a:accent6>
          <a:srgbClr val="E6BC63"/>
        </a:accent6>
        <a:hlink>
          <a:srgbClr val="FDDB91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3">
        <a:dk1>
          <a:srgbClr val="4D4D4D"/>
        </a:dk1>
        <a:lt1>
          <a:srgbClr val="FFFFFF"/>
        </a:lt1>
        <a:dk2>
          <a:srgbClr val="4D4D4D"/>
        </a:dk2>
        <a:lt2>
          <a:srgbClr val="FE564C"/>
        </a:lt2>
        <a:accent1>
          <a:srgbClr val="FFC842"/>
        </a:accent1>
        <a:accent2>
          <a:srgbClr val="FED06E"/>
        </a:accent2>
        <a:accent3>
          <a:srgbClr val="FFFFFF"/>
        </a:accent3>
        <a:accent4>
          <a:srgbClr val="404040"/>
        </a:accent4>
        <a:accent5>
          <a:srgbClr val="FFE0B0"/>
        </a:accent5>
        <a:accent6>
          <a:srgbClr val="E6BC63"/>
        </a:accent6>
        <a:hlink>
          <a:srgbClr val="FDDB91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4">
        <a:dk1>
          <a:srgbClr val="4D4D4D"/>
        </a:dk1>
        <a:lt1>
          <a:srgbClr val="FFFFFF"/>
        </a:lt1>
        <a:dk2>
          <a:srgbClr val="4D4D4D"/>
        </a:dk2>
        <a:lt2>
          <a:srgbClr val="BB2A32"/>
        </a:lt2>
        <a:accent1>
          <a:srgbClr val="FFC842"/>
        </a:accent1>
        <a:accent2>
          <a:srgbClr val="FED06E"/>
        </a:accent2>
        <a:accent3>
          <a:srgbClr val="FFFFFF"/>
        </a:accent3>
        <a:accent4>
          <a:srgbClr val="404040"/>
        </a:accent4>
        <a:accent5>
          <a:srgbClr val="FFE0B0"/>
        </a:accent5>
        <a:accent6>
          <a:srgbClr val="E6BC63"/>
        </a:accent6>
        <a:hlink>
          <a:srgbClr val="FDDB91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5">
        <a:dk1>
          <a:srgbClr val="4D4D4D"/>
        </a:dk1>
        <a:lt1>
          <a:srgbClr val="FFFFFF"/>
        </a:lt1>
        <a:dk2>
          <a:srgbClr val="4D4D4D"/>
        </a:dk2>
        <a:lt2>
          <a:srgbClr val="E84A25"/>
        </a:lt2>
        <a:accent1>
          <a:srgbClr val="ED6A24"/>
        </a:accent1>
        <a:accent2>
          <a:srgbClr val="F99E1C"/>
        </a:accent2>
        <a:accent3>
          <a:srgbClr val="FFFFFF"/>
        </a:accent3>
        <a:accent4>
          <a:srgbClr val="404040"/>
        </a:accent4>
        <a:accent5>
          <a:srgbClr val="F4B9AC"/>
        </a:accent5>
        <a:accent6>
          <a:srgbClr val="E28F18"/>
        </a:accent6>
        <a:hlink>
          <a:srgbClr val="F1B545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6">
        <a:dk1>
          <a:srgbClr val="4D4D4D"/>
        </a:dk1>
        <a:lt1>
          <a:srgbClr val="FFFFFF"/>
        </a:lt1>
        <a:dk2>
          <a:srgbClr val="4D4D4D"/>
        </a:dk2>
        <a:lt2>
          <a:srgbClr val="B92D14"/>
        </a:lt2>
        <a:accent1>
          <a:srgbClr val="D34E13"/>
        </a:accent1>
        <a:accent2>
          <a:srgbClr val="DC9009"/>
        </a:accent2>
        <a:accent3>
          <a:srgbClr val="FFFFFF"/>
        </a:accent3>
        <a:accent4>
          <a:srgbClr val="404040"/>
        </a:accent4>
        <a:accent5>
          <a:srgbClr val="E6B2AA"/>
        </a:accent5>
        <a:accent6>
          <a:srgbClr val="C78207"/>
        </a:accent6>
        <a:hlink>
          <a:srgbClr val="EEC633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7">
        <a:dk1>
          <a:srgbClr val="4D4D4D"/>
        </a:dk1>
        <a:lt1>
          <a:srgbClr val="FFFFFF"/>
        </a:lt1>
        <a:dk2>
          <a:srgbClr val="4D4D4D"/>
        </a:dk2>
        <a:lt2>
          <a:srgbClr val="AE6310"/>
        </a:lt2>
        <a:accent1>
          <a:srgbClr val="E79613"/>
        </a:accent1>
        <a:accent2>
          <a:srgbClr val="E1720D"/>
        </a:accent2>
        <a:accent3>
          <a:srgbClr val="FFFFFF"/>
        </a:accent3>
        <a:accent4>
          <a:srgbClr val="404040"/>
        </a:accent4>
        <a:accent5>
          <a:srgbClr val="F1C9AA"/>
        </a:accent5>
        <a:accent6>
          <a:srgbClr val="CC670B"/>
        </a:accent6>
        <a:hlink>
          <a:srgbClr val="C6470A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8">
        <a:dk1>
          <a:srgbClr val="4D4D4D"/>
        </a:dk1>
        <a:lt1>
          <a:srgbClr val="FFFFFF"/>
        </a:lt1>
        <a:dk2>
          <a:srgbClr val="4D4D4D"/>
        </a:dk2>
        <a:lt2>
          <a:srgbClr val="AF5612"/>
        </a:lt2>
        <a:accent1>
          <a:srgbClr val="CB882F"/>
        </a:accent1>
        <a:accent2>
          <a:srgbClr val="E7C432"/>
        </a:accent2>
        <a:accent3>
          <a:srgbClr val="FFFFFF"/>
        </a:accent3>
        <a:accent4>
          <a:srgbClr val="404040"/>
        </a:accent4>
        <a:accent5>
          <a:srgbClr val="E2C3AD"/>
        </a:accent5>
        <a:accent6>
          <a:srgbClr val="D1B12C"/>
        </a:accent6>
        <a:hlink>
          <a:srgbClr val="EECA34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9">
        <a:dk1>
          <a:srgbClr val="4D4D4D"/>
        </a:dk1>
        <a:lt1>
          <a:srgbClr val="FFFFFF"/>
        </a:lt1>
        <a:dk2>
          <a:srgbClr val="4D4D4D"/>
        </a:dk2>
        <a:lt2>
          <a:srgbClr val="9A5E40"/>
        </a:lt2>
        <a:accent1>
          <a:srgbClr val="AE7750"/>
        </a:accent1>
        <a:accent2>
          <a:srgbClr val="C08D60"/>
        </a:accent2>
        <a:accent3>
          <a:srgbClr val="FFFFFF"/>
        </a:accent3>
        <a:accent4>
          <a:srgbClr val="404040"/>
        </a:accent4>
        <a:accent5>
          <a:srgbClr val="D3BDB3"/>
        </a:accent5>
        <a:accent6>
          <a:srgbClr val="AE7F56"/>
        </a:accent6>
        <a:hlink>
          <a:srgbClr val="CCA471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10">
        <a:dk1>
          <a:srgbClr val="4D4D4D"/>
        </a:dk1>
        <a:lt1>
          <a:srgbClr val="FFFFFF"/>
        </a:lt1>
        <a:dk2>
          <a:srgbClr val="4D4D4D"/>
        </a:dk2>
        <a:lt2>
          <a:srgbClr val="D1BB77"/>
        </a:lt2>
        <a:accent1>
          <a:srgbClr val="DBBA87"/>
        </a:accent1>
        <a:accent2>
          <a:srgbClr val="E0B265"/>
        </a:accent2>
        <a:accent3>
          <a:srgbClr val="FFFFFF"/>
        </a:accent3>
        <a:accent4>
          <a:srgbClr val="404040"/>
        </a:accent4>
        <a:accent5>
          <a:srgbClr val="EAD9C3"/>
        </a:accent5>
        <a:accent6>
          <a:srgbClr val="CBA15B"/>
        </a:accent6>
        <a:hlink>
          <a:srgbClr val="E9C277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11">
        <a:dk1>
          <a:srgbClr val="4D4D4D"/>
        </a:dk1>
        <a:lt1>
          <a:srgbClr val="FFFFFF"/>
        </a:lt1>
        <a:dk2>
          <a:srgbClr val="4D4D4D"/>
        </a:dk2>
        <a:lt2>
          <a:srgbClr val="45762A"/>
        </a:lt2>
        <a:accent1>
          <a:srgbClr val="42934C"/>
        </a:accent1>
        <a:accent2>
          <a:srgbClr val="34B66A"/>
        </a:accent2>
        <a:accent3>
          <a:srgbClr val="FFFFFF"/>
        </a:accent3>
        <a:accent4>
          <a:srgbClr val="404040"/>
        </a:accent4>
        <a:accent5>
          <a:srgbClr val="B0C8B2"/>
        </a:accent5>
        <a:accent6>
          <a:srgbClr val="2EA55F"/>
        </a:accent6>
        <a:hlink>
          <a:srgbClr val="34C8D1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12">
        <a:dk1>
          <a:srgbClr val="4D4D4D"/>
        </a:dk1>
        <a:lt1>
          <a:srgbClr val="FFFFFF"/>
        </a:lt1>
        <a:dk2>
          <a:srgbClr val="4D4D4D"/>
        </a:dk2>
        <a:lt2>
          <a:srgbClr val="45762A"/>
        </a:lt2>
        <a:accent1>
          <a:srgbClr val="42934C"/>
        </a:accent1>
        <a:accent2>
          <a:srgbClr val="34B66A"/>
        </a:accent2>
        <a:accent3>
          <a:srgbClr val="FFFFFF"/>
        </a:accent3>
        <a:accent4>
          <a:srgbClr val="404040"/>
        </a:accent4>
        <a:accent5>
          <a:srgbClr val="B0C8B2"/>
        </a:accent5>
        <a:accent6>
          <a:srgbClr val="2EA55F"/>
        </a:accent6>
        <a:hlink>
          <a:srgbClr val="34C8D1"/>
        </a:hlink>
        <a:folHlink>
          <a:srgbClr val="FFFF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13">
        <a:dk1>
          <a:srgbClr val="4D4D4D"/>
        </a:dk1>
        <a:lt1>
          <a:srgbClr val="FFFFFF"/>
        </a:lt1>
        <a:dk2>
          <a:srgbClr val="4D4D4D"/>
        </a:dk2>
        <a:lt2>
          <a:srgbClr val="45762A"/>
        </a:lt2>
        <a:accent1>
          <a:srgbClr val="42934C"/>
        </a:accent1>
        <a:accent2>
          <a:srgbClr val="34B66A"/>
        </a:accent2>
        <a:accent3>
          <a:srgbClr val="FFFFFF"/>
        </a:accent3>
        <a:accent4>
          <a:srgbClr val="404040"/>
        </a:accent4>
        <a:accent5>
          <a:srgbClr val="B0C8B2"/>
        </a:accent5>
        <a:accent6>
          <a:srgbClr val="2EA55F"/>
        </a:accent6>
        <a:hlink>
          <a:srgbClr val="34C8D1"/>
        </a:hlink>
        <a:folHlink>
          <a:srgbClr val="D3D3D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14">
        <a:dk1>
          <a:srgbClr val="FFFFFF"/>
        </a:dk1>
        <a:lt1>
          <a:srgbClr val="FFFFFF"/>
        </a:lt1>
        <a:dk2>
          <a:srgbClr val="FFFFFF"/>
        </a:dk2>
        <a:lt2>
          <a:srgbClr val="45762A"/>
        </a:lt2>
        <a:accent1>
          <a:srgbClr val="42934C"/>
        </a:accent1>
        <a:accent2>
          <a:srgbClr val="34B66A"/>
        </a:accent2>
        <a:accent3>
          <a:srgbClr val="FFFFFF"/>
        </a:accent3>
        <a:accent4>
          <a:srgbClr val="DADADA"/>
        </a:accent4>
        <a:accent5>
          <a:srgbClr val="B0C8B2"/>
        </a:accent5>
        <a:accent6>
          <a:srgbClr val="2EA55F"/>
        </a:accent6>
        <a:hlink>
          <a:srgbClr val="34C8D1"/>
        </a:hlink>
        <a:folHlink>
          <a:srgbClr val="FFFF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15">
        <a:dk1>
          <a:srgbClr val="FFFFFF"/>
        </a:dk1>
        <a:lt1>
          <a:srgbClr val="FFFFFF"/>
        </a:lt1>
        <a:dk2>
          <a:srgbClr val="FFFFFF"/>
        </a:dk2>
        <a:lt2>
          <a:srgbClr val="55A6FE"/>
        </a:lt2>
        <a:accent1>
          <a:srgbClr val="71BBFF"/>
        </a:accent1>
        <a:accent2>
          <a:srgbClr val="74CCFF"/>
        </a:accent2>
        <a:accent3>
          <a:srgbClr val="FFFFFF"/>
        </a:accent3>
        <a:accent4>
          <a:srgbClr val="DADADA"/>
        </a:accent4>
        <a:accent5>
          <a:srgbClr val="BBDAFF"/>
        </a:accent5>
        <a:accent6>
          <a:srgbClr val="68B9E7"/>
        </a:accent6>
        <a:hlink>
          <a:srgbClr val="94D8FF"/>
        </a:hlink>
        <a:folHlink>
          <a:srgbClr val="FFFF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16">
        <a:dk1>
          <a:srgbClr val="FFFFFF"/>
        </a:dk1>
        <a:lt1>
          <a:srgbClr val="FFFFFF"/>
        </a:lt1>
        <a:dk2>
          <a:srgbClr val="FFFFFF"/>
        </a:dk2>
        <a:lt2>
          <a:srgbClr val="4BA1FF"/>
        </a:lt2>
        <a:accent1>
          <a:srgbClr val="5DB2FF"/>
        </a:accent1>
        <a:accent2>
          <a:srgbClr val="65C8FF"/>
        </a:accent2>
        <a:accent3>
          <a:srgbClr val="FFFFFF"/>
        </a:accent3>
        <a:accent4>
          <a:srgbClr val="DADADA"/>
        </a:accent4>
        <a:accent5>
          <a:srgbClr val="B6D5FF"/>
        </a:accent5>
        <a:accent6>
          <a:srgbClr val="5BB5E7"/>
        </a:accent6>
        <a:hlink>
          <a:srgbClr val="87E1FF"/>
        </a:hlink>
        <a:folHlink>
          <a:srgbClr val="FFFFF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powerpoint-template</Template>
  <TotalTime>64</TotalTime>
  <Words>1111</Words>
  <Application>Microsoft Office PowerPoint</Application>
  <PresentationFormat>Apresentação na tela (4:3)</PresentationFormat>
  <Paragraphs>452</Paragraphs>
  <Slides>31</Slides>
  <Notes>31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31</vt:i4>
      </vt:variant>
    </vt:vector>
  </HeadingPairs>
  <TitlesOfParts>
    <vt:vector size="32" baseType="lpstr">
      <vt:lpstr>powerpoint-template</vt:lpstr>
      <vt:lpstr>DIVERSIDADE SEXUAL NA ESCOLA: VAMOS FALAR SOBRE ISSO</vt:lpstr>
      <vt:lpstr>4 Pilares da Sexualidade</vt:lpstr>
      <vt:lpstr>4 Pilares da Sexualidade</vt:lpstr>
      <vt:lpstr>Slide 4</vt:lpstr>
      <vt:lpstr>Sexo Biológico</vt:lpstr>
      <vt:lpstr>Papeis Sexuais - Identidade de gênero</vt:lpstr>
      <vt:lpstr>Papeis Sexuais - Identidade de gênero</vt:lpstr>
      <vt:lpstr>Identidade sexual</vt:lpstr>
      <vt:lpstr>Identidade sexual</vt:lpstr>
      <vt:lpstr>Orientação do desejo sexual</vt:lpstr>
      <vt:lpstr>Orientação do desejo sexual</vt:lpstr>
      <vt:lpstr>Slide 12</vt:lpstr>
      <vt:lpstr>Orientação do desejo sexual</vt:lpstr>
      <vt:lpstr>Slide 14</vt:lpstr>
      <vt:lpstr>Heterossexual</vt:lpstr>
      <vt:lpstr>Homossexual</vt:lpstr>
      <vt:lpstr>Homossexual</vt:lpstr>
      <vt:lpstr>Slide 18</vt:lpstr>
      <vt:lpstr>Slide 19</vt:lpstr>
      <vt:lpstr>Bissexual</vt:lpstr>
      <vt:lpstr>Bissexual</vt:lpstr>
      <vt:lpstr>Orientações do Desejo</vt:lpstr>
      <vt:lpstr>Orientações do Desejo</vt:lpstr>
      <vt:lpstr>Identidade de Gênero</vt:lpstr>
      <vt:lpstr>Identidade de Gênero</vt:lpstr>
      <vt:lpstr>Travestilidade</vt:lpstr>
      <vt:lpstr>Travestilidade</vt:lpstr>
      <vt:lpstr>Transexualidade</vt:lpstr>
      <vt:lpstr>Transexualidade</vt:lpstr>
      <vt:lpstr>Slide 30</vt:lpstr>
      <vt:lpstr>Slide 31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DIVERSIDADE SEXUAL NA ESCOLA: VAMOS FALAR SOBRE ISSO</dc:title>
  <dc:creator>Carol</dc:creator>
  <cp:lastModifiedBy>chico</cp:lastModifiedBy>
  <cp:revision>7</cp:revision>
  <dcterms:created xsi:type="dcterms:W3CDTF">2016-02-11T22:43:46Z</dcterms:created>
  <dcterms:modified xsi:type="dcterms:W3CDTF">2016-09-19T21:22:10Z</dcterms:modified>
</cp:coreProperties>
</file>